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22"/>
  </p:notesMasterIdLst>
  <p:handoutMasterIdLst>
    <p:handoutMasterId r:id="rId23"/>
  </p:handoutMasterIdLst>
  <p:sldIdLst>
    <p:sldId id="265" r:id="rId3"/>
    <p:sldId id="308" r:id="rId4"/>
    <p:sldId id="331" r:id="rId5"/>
    <p:sldId id="310" r:id="rId6"/>
    <p:sldId id="313" r:id="rId7"/>
    <p:sldId id="314" r:id="rId8"/>
    <p:sldId id="316" r:id="rId9"/>
    <p:sldId id="317" r:id="rId10"/>
    <p:sldId id="318" r:id="rId11"/>
    <p:sldId id="319" r:id="rId12"/>
    <p:sldId id="320" r:id="rId13"/>
    <p:sldId id="322" r:id="rId14"/>
    <p:sldId id="323" r:id="rId15"/>
    <p:sldId id="324" r:id="rId16"/>
    <p:sldId id="325" r:id="rId17"/>
    <p:sldId id="326" r:id="rId18"/>
    <p:sldId id="327" r:id="rId19"/>
    <p:sldId id="329" r:id="rId20"/>
    <p:sldId id="330" r:id="rId21"/>
  </p:sldIdLst>
  <p:sldSz cx="12188825" cy="6858000"/>
  <p:notesSz cx="6797675" cy="9926638"/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4030">
          <p15:clr>
            <a:srgbClr val="A4A3A4"/>
          </p15:clr>
        </p15:guide>
        <p15:guide id="3" orient="horz" pos="371">
          <p15:clr>
            <a:srgbClr val="A4A3A4"/>
          </p15:clr>
        </p15:guide>
        <p15:guide id="4" orient="horz" pos="1152">
          <p15:clr>
            <a:srgbClr val="A4A3A4"/>
          </p15:clr>
        </p15:guide>
        <p15:guide id="5" orient="horz" pos="1018">
          <p15:clr>
            <a:srgbClr val="A4A3A4"/>
          </p15:clr>
        </p15:guide>
        <p15:guide id="6" orient="horz" pos="3886">
          <p15:clr>
            <a:srgbClr val="A4A3A4"/>
          </p15:clr>
        </p15:guide>
        <p15:guide id="7" orient="horz">
          <p15:clr>
            <a:srgbClr val="A4A3A4"/>
          </p15:clr>
        </p15:guide>
        <p15:guide id="8" orient="horz" pos="528">
          <p15:clr>
            <a:srgbClr val="A4A3A4"/>
          </p15:clr>
        </p15:guide>
        <p15:guide id="9" pos="3839">
          <p15:clr>
            <a:srgbClr val="A4A3A4"/>
          </p15:clr>
        </p15:guide>
        <p15:guide id="10" pos="1247">
          <p15:clr>
            <a:srgbClr val="A4A3A4"/>
          </p15:clr>
        </p15:guide>
        <p15:guide id="11" pos="7007">
          <p15:clr>
            <a:srgbClr val="A4A3A4"/>
          </p15:clr>
        </p15:guide>
        <p15:guide id="12" pos="4415">
          <p15:clr>
            <a:srgbClr val="A4A3A4"/>
          </p15:clr>
        </p15:guide>
        <p15:guide id="13" pos="6863">
          <p15:clr>
            <a:srgbClr val="A4A3A4"/>
          </p15:clr>
        </p15:guide>
        <p15:guide id="14" pos="7295">
          <p15:clr>
            <a:srgbClr val="A4A3A4"/>
          </p15:clr>
        </p15:guide>
        <p15:guide id="15" pos="1535">
          <p15:clr>
            <a:srgbClr val="A4A3A4"/>
          </p15:clr>
        </p15:guide>
        <p15:guide id="16" pos="6143">
          <p15:clr>
            <a:srgbClr val="A4A3A4"/>
          </p15:clr>
        </p15:guide>
        <p15:guide id="17" pos="355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90" autoAdjust="0"/>
    <p:restoredTop sz="94275" autoAdjust="0"/>
  </p:normalViewPr>
  <p:slideViewPr>
    <p:cSldViewPr showGuides="1">
      <p:cViewPr varScale="1">
        <p:scale>
          <a:sx n="108" d="100"/>
          <a:sy n="108" d="100"/>
        </p:scale>
        <p:origin x="900" y="102"/>
      </p:cViewPr>
      <p:guideLst>
        <p:guide orient="horz" pos="2160"/>
        <p:guide orient="horz" pos="4030"/>
        <p:guide orient="horz" pos="371"/>
        <p:guide orient="horz" pos="1152"/>
        <p:guide orient="horz" pos="1018"/>
        <p:guide orient="horz" pos="3886"/>
        <p:guide orient="horz"/>
        <p:guide orient="horz" pos="528"/>
        <p:guide pos="3839"/>
        <p:guide pos="1247"/>
        <p:guide pos="7007"/>
        <p:guide pos="4415"/>
        <p:guide pos="6863"/>
        <p:guide pos="7295"/>
        <p:guide pos="1535"/>
        <p:guide pos="6143"/>
        <p:guide pos="355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66" d="100"/>
          <a:sy n="66" d="100"/>
        </p:scale>
        <p:origin x="285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C69C6-EE0B-4D8B-9C71-C36EFED094F2}" type="datetimeFigureOut">
              <a:rPr lang="en-US"/>
              <a:pPr/>
              <a:t>2/12/2025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0DD202-58A1-4ABD-B068-DFFCA0C44EAC}" type="slidenum">
              <a:rPr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64219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en-US"/>
              <a:pPr/>
              <a:t>2/12/2025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3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52931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10042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26661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fr-FR" smtClean="0"/>
              <a:pPr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57384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fr-FR" smtClean="0"/>
              <a:pPr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20191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fr-FR" smtClean="0"/>
              <a:pPr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94633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fr-FR" smtClean="0"/>
              <a:pPr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23415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fr-FR" smtClean="0"/>
              <a:pPr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45978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fr-FR" smtClean="0"/>
              <a:pPr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94014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fr-FR" smtClean="0"/>
              <a:pPr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83164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fr-FR" smtClean="0"/>
              <a:pPr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17322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fr-FR" smtClean="0"/>
              <a:pPr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6461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fr-FR" smtClean="0"/>
              <a:pPr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40339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fr-FR" smtClean="0"/>
              <a:pPr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33851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fr-FR" smtClean="0"/>
              <a:pPr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35926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fr-FR" smtClean="0"/>
              <a:pPr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9635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fr-FR" smtClean="0"/>
              <a:pPr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50657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Vague de l’océan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6551612" cy="685794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094411" y="0"/>
            <a:ext cx="457201" cy="6858000"/>
          </a:xfrm>
          <a:prstGeom prst="rect">
            <a:avLst/>
          </a:prstGeom>
          <a:solidFill>
            <a:srgbClr val="134251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08813" y="1600200"/>
            <a:ext cx="4572001" cy="37338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540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pour modifier le style du titre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08813" y="5562599"/>
            <a:ext cx="4571999" cy="83502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none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pPr/>
              <a:t>2/12/2025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6812" y="1616074"/>
            <a:ext cx="7315198" cy="2727325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/>
            </a:lvl1pPr>
          </a:lstStyle>
          <a:p>
            <a:r>
              <a:rPr lang="fr-FR"/>
              <a:t>Cliquez pour modifier le style du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6814" y="4495800"/>
            <a:ext cx="7315198" cy="1673225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pPr/>
              <a:t>2/12/2025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613" y="381000"/>
            <a:ext cx="9144000" cy="1219200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79613" y="1828800"/>
            <a:ext cx="4419599" cy="4419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057400">
              <a:defRPr sz="1600"/>
            </a:lvl6pPr>
            <a:lvl7pPr marL="2057400">
              <a:defRPr sz="1600"/>
            </a:lvl7pPr>
            <a:lvl8pPr marL="2057400">
              <a:defRPr sz="1600"/>
            </a:lvl8pPr>
            <a:lvl9pPr marL="2057400"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04015" y="1828800"/>
            <a:ext cx="4419600" cy="4419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057400">
              <a:defRPr sz="1600"/>
            </a:lvl6pPr>
            <a:lvl7pPr marL="2057400">
              <a:defRPr sz="1600"/>
            </a:lvl7pPr>
            <a:lvl8pPr marL="2057400">
              <a:defRPr sz="1600"/>
            </a:lvl8pPr>
            <a:lvl9pPr marL="2057400"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pPr/>
              <a:t>2/12/2025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8023" y="381000"/>
            <a:ext cx="9144002" cy="12192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78022" y="1828800"/>
            <a:ext cx="4416552" cy="8382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78022" y="2743200"/>
            <a:ext cx="4416552" cy="35052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 marL="2057400">
              <a:defRPr sz="1400"/>
            </a:lvl5pPr>
            <a:lvl6pPr marL="2057400">
              <a:defRPr sz="1400"/>
            </a:lvl6pPr>
            <a:lvl7pPr marL="2057400">
              <a:defRPr sz="1400"/>
            </a:lvl7pPr>
            <a:lvl8pPr marL="2057400">
              <a:defRPr sz="1400"/>
            </a:lvl8pPr>
            <a:lvl9pPr marL="2057400"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705472" y="1828800"/>
            <a:ext cx="4416552" cy="8382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705472" y="2743200"/>
            <a:ext cx="4416552" cy="35052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 marL="2057400">
              <a:defRPr sz="1400"/>
            </a:lvl5pPr>
            <a:lvl6pPr marL="2057400">
              <a:defRPr sz="1400"/>
            </a:lvl6pPr>
            <a:lvl7pPr marL="2057400">
              <a:defRPr sz="1400"/>
            </a:lvl7pPr>
            <a:lvl8pPr marL="2057400">
              <a:defRPr sz="1400"/>
            </a:lvl8pPr>
            <a:lvl9pPr marL="2057400"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pPr/>
              <a:t>2/12/2025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pPr/>
              <a:t>2/12/2025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Vague de l’océan (semi-transparent)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6"/>
            <a:ext cx="12188824" cy="6857887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pPr/>
              <a:t>2/12/2025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613" y="588963"/>
            <a:ext cx="3657600" cy="2840037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pour modifier le style du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4" y="588963"/>
            <a:ext cx="5486400" cy="558006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9613" y="3581399"/>
            <a:ext cx="3657600" cy="2587625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pPr/>
              <a:t>2/12/2025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094461" y="588963"/>
            <a:ext cx="5486352" cy="5580062"/>
          </a:xfrm>
          <a:prstGeom prst="rect">
            <a:avLst/>
          </a:prstGeom>
          <a:solidFill>
            <a:srgbClr val="1B5D72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07494" y="805658"/>
            <a:ext cx="5060286" cy="5146672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613" y="588963"/>
            <a:ext cx="3657600" cy="2840038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pour modifier le style du titre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9613" y="3581399"/>
            <a:ext cx="3657600" cy="2587625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pPr/>
              <a:t>2/12/2025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pPr/>
              <a:t>2/12/2025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2412" y="609600"/>
            <a:ext cx="1981201" cy="5638800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2" y="609600"/>
            <a:ext cx="7391399" cy="563880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pPr/>
              <a:t>2/12/2025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Vague de l’océan (semi-transparent)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6"/>
            <a:ext cx="12188824" cy="6857887"/>
          </a:xfrm>
          <a:prstGeom prst="rect">
            <a:avLst/>
          </a:prstGeom>
        </p:spPr>
      </p:pic>
      <p:pic>
        <p:nvPicPr>
          <p:cNvPr id="10" name="Picture 9" descr="Vague de l’océan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0"/>
            <a:ext cx="1234758" cy="685794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006156" y="0"/>
            <a:ext cx="228601" cy="6858000"/>
          </a:xfrm>
          <a:prstGeom prst="rect">
            <a:avLst/>
          </a:prstGeom>
          <a:solidFill>
            <a:srgbClr val="134251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79612" y="381000"/>
            <a:ext cx="9144001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/>
              <a:t>Cliquez pour modifier le style du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79612" y="1828800"/>
            <a:ext cx="9144001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8011" y="6400800"/>
            <a:ext cx="154865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41C87-7AD9-4845-A077-840E4A0F3F06}" type="datetimeFigureOut">
              <a:rPr lang="en-US"/>
              <a:pPr/>
              <a:t>2/12/2025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79611" y="6400800"/>
            <a:ext cx="5954834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056811" y="6400800"/>
            <a:ext cx="1066802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jpe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6.jpe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jpe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8.jpe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11.jpe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7.jpeg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16.jpeg"/><Relationship Id="rId5" Type="http://schemas.openxmlformats.org/officeDocument/2006/relationships/image" Target="../media/image15.jp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openxmlformats.org/officeDocument/2006/relationships/image" Target="../media/image4.png"/><Relationship Id="rId5" Type="http://schemas.openxmlformats.org/officeDocument/2006/relationships/image" Target="../media/image18.jpe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9.pn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image" Target="../media/image13.png"/><Relationship Id="rId9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6" Type="http://schemas.openxmlformats.org/officeDocument/2006/relationships/image" Target="../media/image25.jpe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6" Type="http://schemas.openxmlformats.org/officeDocument/2006/relationships/image" Target="../media/image26.jpe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11.wav"/><Relationship Id="rId1" Type="http://schemas.microsoft.com/office/2007/relationships/media" Target="../media/media11.wav"/><Relationship Id="rId6" Type="http://schemas.openxmlformats.org/officeDocument/2006/relationships/image" Target="../media/image13.png"/><Relationship Id="rId5" Type="http://schemas.openxmlformats.org/officeDocument/2006/relationships/image" Target="../media/image27.jpe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wav"/><Relationship Id="rId1" Type="http://schemas.microsoft.com/office/2007/relationships/media" Target="../media/media12.wav"/><Relationship Id="rId6" Type="http://schemas.openxmlformats.org/officeDocument/2006/relationships/image" Target="../media/image29.jpe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png"/><Relationship Id="rId2" Type="http://schemas.openxmlformats.org/officeDocument/2006/relationships/audio" Target="../media/media13.wav"/><Relationship Id="rId1" Type="http://schemas.microsoft.com/office/2007/relationships/media" Target="../media/media13.wav"/><Relationship Id="rId6" Type="http://schemas.openxmlformats.org/officeDocument/2006/relationships/image" Target="../media/image30.jpeg"/><Relationship Id="rId5" Type="http://schemas.openxmlformats.org/officeDocument/2006/relationships/image" Target="../media/image17.jpe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png"/><Relationship Id="rId2" Type="http://schemas.openxmlformats.org/officeDocument/2006/relationships/audio" Target="../media/media14.wav"/><Relationship Id="rId1" Type="http://schemas.microsoft.com/office/2007/relationships/media" Target="../media/media14.wav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notesSlide" Target="../notesSlides/notesSlide16.xml"/><Relationship Id="rId9" Type="http://schemas.openxmlformats.org/officeDocument/2006/relationships/image" Target="../media/image3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wav"/><Relationship Id="rId1" Type="http://schemas.microsoft.com/office/2007/relationships/media" Target="../media/media15.wav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1363325" y="6032500"/>
            <a:ext cx="609600" cy="609600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6598468" y="332656"/>
            <a:ext cx="542928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latin typeface="Constantia" pitchFamily="18" charset="0"/>
              </a:rPr>
              <a:t>Nous souhaitons </a:t>
            </a:r>
          </a:p>
          <a:p>
            <a:pPr algn="ctr"/>
            <a:r>
              <a:rPr lang="fr-FR" sz="4000" b="1" dirty="0">
                <a:solidFill>
                  <a:schemeClr val="bg1"/>
                </a:solidFill>
                <a:latin typeface="Constantia" pitchFamily="18" charset="0"/>
              </a:rPr>
              <a:t>la bienvenue </a:t>
            </a:r>
          </a:p>
          <a:p>
            <a:pPr algn="ctr"/>
            <a:r>
              <a:rPr lang="fr-FR" sz="4000" b="1" dirty="0">
                <a:solidFill>
                  <a:schemeClr val="bg1"/>
                </a:solidFill>
                <a:latin typeface="Constantia" pitchFamily="18" charset="0"/>
              </a:rPr>
              <a:t>aux nouveaux élèves et à leurs familles!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2524" y="3645024"/>
            <a:ext cx="4533900" cy="199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92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795">
        <p:fade/>
      </p:transition>
    </mc:Choice>
    <mc:Fallback xmlns="">
      <p:transition spd="med" advTm="579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/>
          <p:cNvSpPr>
            <a:spLocks noGrp="1"/>
          </p:cNvSpPr>
          <p:nvPr>
            <p:ph type="title"/>
          </p:nvPr>
        </p:nvSpPr>
        <p:spPr>
          <a:xfrm>
            <a:off x="1485900" y="332656"/>
            <a:ext cx="10369151" cy="648072"/>
          </a:xfrm>
        </p:spPr>
        <p:txBody>
          <a:bodyPr>
            <a:noAutofit/>
          </a:bodyPr>
          <a:lstStyle/>
          <a:p>
            <a:pPr algn="ctr"/>
            <a:r>
              <a:rPr lang="fr-FR" sz="4000" b="1" dirty="0">
                <a:solidFill>
                  <a:srgbClr val="FF0000"/>
                </a:solidFill>
                <a:latin typeface="Constantia" pitchFamily="18" charset="0"/>
              </a:rPr>
              <a:t>Règlement pour la Tenue École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1485900" y="5733256"/>
            <a:ext cx="40464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latin typeface="Constantia" panose="02030602050306030303" pitchFamily="18" charset="0"/>
              </a:rPr>
              <a:t>Filles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7966620" y="5733256"/>
            <a:ext cx="24940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latin typeface="Constantia" panose="02030602050306030303" pitchFamily="18" charset="0"/>
              </a:rPr>
              <a:t>Garçons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1363325" y="6032500"/>
            <a:ext cx="609600" cy="6096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3530B34-6278-4A2B-84C5-26B635AFC10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6301" y="1289325"/>
            <a:ext cx="2047245" cy="446214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ABD10A7-95A8-4292-8C93-14349F77A00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1518" y="1307543"/>
            <a:ext cx="1944216" cy="4425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70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881">
        <p:fade/>
      </p:transition>
    </mc:Choice>
    <mc:Fallback xmlns="">
      <p:transition spd="med" advTm="1088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/>
          <p:cNvSpPr>
            <a:spLocks noGrp="1"/>
          </p:cNvSpPr>
          <p:nvPr>
            <p:ph type="title"/>
          </p:nvPr>
        </p:nvSpPr>
        <p:spPr>
          <a:xfrm>
            <a:off x="1485900" y="332656"/>
            <a:ext cx="10369151" cy="648072"/>
          </a:xfrm>
        </p:spPr>
        <p:txBody>
          <a:bodyPr>
            <a:noAutofit/>
          </a:bodyPr>
          <a:lstStyle/>
          <a:p>
            <a:pPr algn="ctr"/>
            <a:r>
              <a:rPr lang="fr-FR" sz="4000" b="1" dirty="0">
                <a:solidFill>
                  <a:srgbClr val="FF0000"/>
                </a:solidFill>
                <a:latin typeface="Constantia" pitchFamily="18" charset="0"/>
              </a:rPr>
              <a:t>Règlement pour la Tenue École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1485900" y="5733256"/>
            <a:ext cx="40464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latin typeface="Constantia" panose="02030602050306030303" pitchFamily="18" charset="0"/>
              </a:rPr>
              <a:t>Filles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7966620" y="5733256"/>
            <a:ext cx="24940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latin typeface="Constantia" panose="02030602050306030303" pitchFamily="18" charset="0"/>
              </a:rPr>
              <a:t>Garçons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1363325" y="6032500"/>
            <a:ext cx="609600" cy="6096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4BF5B97-E88B-4B03-BB95-E81375E07BD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652" y="1285706"/>
            <a:ext cx="2029038" cy="444520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5DC1120-FD07-4D29-9509-C36A2FD8FB0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2302" y="1311295"/>
            <a:ext cx="1796822" cy="446214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551D13E-0ABD-4CD0-A13F-30A026FF285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922" y="1325185"/>
            <a:ext cx="1841698" cy="4434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985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881">
        <p:fade/>
      </p:transition>
    </mc:Choice>
    <mc:Fallback xmlns="">
      <p:transition spd="med" advTm="1088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/>
          <p:cNvSpPr>
            <a:spLocks noGrp="1"/>
          </p:cNvSpPr>
          <p:nvPr>
            <p:ph type="title"/>
          </p:nvPr>
        </p:nvSpPr>
        <p:spPr>
          <a:xfrm>
            <a:off x="1485900" y="188640"/>
            <a:ext cx="6480720" cy="619472"/>
          </a:xfrm>
        </p:spPr>
        <p:txBody>
          <a:bodyPr>
            <a:noAutofit/>
          </a:bodyPr>
          <a:lstStyle/>
          <a:p>
            <a:pPr algn="ctr"/>
            <a:r>
              <a:rPr lang="fr-FR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LES FILLES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1557908" y="980728"/>
            <a:ext cx="6912768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/>
                </a:solidFill>
                <a:latin typeface="Constantia" panose="02030602050306030303" pitchFamily="18" charset="0"/>
              </a:rPr>
              <a:t>Voici le trousseau « Tenue école » </a:t>
            </a:r>
            <a:r>
              <a:rPr lang="fr-FR" sz="2400" b="1" dirty="0">
                <a:solidFill>
                  <a:srgbClr val="FF0000"/>
                </a:solidFill>
                <a:latin typeface="Constantia" panose="02030602050306030303" pitchFamily="18" charset="0"/>
              </a:rPr>
              <a:t>obligatoire</a:t>
            </a:r>
            <a:r>
              <a:rPr lang="fr-FR" sz="2400" b="1" dirty="0">
                <a:solidFill>
                  <a:schemeClr val="bg1"/>
                </a:solidFill>
                <a:latin typeface="Constantia" panose="02030602050306030303" pitchFamily="18" charset="0"/>
              </a:rPr>
              <a:t> </a:t>
            </a:r>
            <a:r>
              <a:rPr lang="fr-FR" sz="2400" dirty="0">
                <a:solidFill>
                  <a:schemeClr val="bg1"/>
                </a:solidFill>
                <a:latin typeface="Constantia" panose="02030602050306030303" pitchFamily="18" charset="0"/>
              </a:rPr>
              <a:t>comprenant: </a:t>
            </a:r>
          </a:p>
          <a:p>
            <a:pPr algn="ctr"/>
            <a:endParaRPr lang="fr-FR" sz="2400" dirty="0">
              <a:solidFill>
                <a:schemeClr val="bg1"/>
              </a:solidFill>
              <a:latin typeface="Constantia" panose="02030602050306030303" pitchFamily="18" charset="0"/>
            </a:endParaRPr>
          </a:p>
          <a:p>
            <a:pPr marL="514350" indent="-514350" algn="ctr">
              <a:buFont typeface="+mj-lt"/>
              <a:buAutoNum type="arabicPeriod"/>
            </a:pPr>
            <a:r>
              <a:rPr lang="fr-FR" sz="2400" b="1" dirty="0">
                <a:solidFill>
                  <a:schemeClr val="bg1"/>
                </a:solidFill>
                <a:latin typeface="Constantia" panose="02030602050306030303" pitchFamily="18" charset="0"/>
              </a:rPr>
              <a:t>Chemisier </a:t>
            </a:r>
            <a:r>
              <a:rPr lang="fr-FR" sz="2400" dirty="0">
                <a:solidFill>
                  <a:schemeClr val="bg1"/>
                </a:solidFill>
                <a:latin typeface="Constantia" panose="02030602050306030303" pitchFamily="18" charset="0"/>
              </a:rPr>
              <a:t>manches courtes ou manches longues : </a:t>
            </a:r>
            <a:r>
              <a:rPr lang="fr-FR" sz="2400" u="sng" dirty="0">
                <a:solidFill>
                  <a:schemeClr val="bg1"/>
                </a:solidFill>
                <a:latin typeface="Constantia" panose="02030602050306030303" pitchFamily="18" charset="0"/>
              </a:rPr>
              <a:t>blanc, rose clair, noir ou bleu ciel</a:t>
            </a:r>
          </a:p>
          <a:p>
            <a:pPr algn="ctr"/>
            <a:r>
              <a:rPr lang="fr-FR" sz="2400" dirty="0">
                <a:solidFill>
                  <a:schemeClr val="bg1"/>
                </a:solidFill>
                <a:latin typeface="Constantia" panose="02030602050306030303" pitchFamily="18" charset="0"/>
              </a:rPr>
              <a:t>Il se porte dans le pantalon ou la jupe.</a:t>
            </a:r>
          </a:p>
          <a:p>
            <a:pPr algn="ctr"/>
            <a:endParaRPr lang="fr-FR" sz="2400" u="sng" dirty="0">
              <a:solidFill>
                <a:schemeClr val="bg1"/>
              </a:solidFill>
              <a:latin typeface="Constantia" panose="02030602050306030303" pitchFamily="18" charset="0"/>
            </a:endParaRPr>
          </a:p>
          <a:p>
            <a:pPr marL="514350" indent="-514350" algn="ctr">
              <a:buFont typeface="+mj-lt"/>
              <a:buAutoNum type="arabicPeriod"/>
            </a:pPr>
            <a:r>
              <a:rPr lang="fr-FR" sz="2400" dirty="0">
                <a:solidFill>
                  <a:schemeClr val="bg1"/>
                </a:solidFill>
                <a:latin typeface="Constantia" panose="02030602050306030303" pitchFamily="18" charset="0"/>
              </a:rPr>
              <a:t> </a:t>
            </a:r>
            <a:r>
              <a:rPr lang="fr-FR" sz="2400" b="1" dirty="0">
                <a:solidFill>
                  <a:schemeClr val="bg1"/>
                </a:solidFill>
                <a:latin typeface="Constantia" panose="02030602050306030303" pitchFamily="18" charset="0"/>
              </a:rPr>
              <a:t>Veste</a:t>
            </a:r>
            <a:r>
              <a:rPr lang="fr-FR" sz="2400" dirty="0">
                <a:solidFill>
                  <a:schemeClr val="bg1"/>
                </a:solidFill>
                <a:latin typeface="Constantia" panose="02030602050306030303" pitchFamily="18" charset="0"/>
              </a:rPr>
              <a:t> </a:t>
            </a:r>
          </a:p>
          <a:p>
            <a:pPr marL="514350" indent="-514350" algn="ctr">
              <a:buFont typeface="+mj-lt"/>
              <a:buAutoNum type="arabicPeriod"/>
            </a:pPr>
            <a:endParaRPr lang="fr-FR" sz="2400" dirty="0">
              <a:solidFill>
                <a:schemeClr val="bg1"/>
              </a:solidFill>
              <a:latin typeface="Constantia" panose="02030602050306030303" pitchFamily="18" charset="0"/>
            </a:endParaRPr>
          </a:p>
          <a:p>
            <a:pPr marL="514350" indent="-514350" algn="ctr">
              <a:buFont typeface="+mj-lt"/>
              <a:buAutoNum type="arabicPeriod"/>
            </a:pPr>
            <a:r>
              <a:rPr lang="fr-FR" sz="2400" dirty="0">
                <a:solidFill>
                  <a:schemeClr val="bg1"/>
                </a:solidFill>
                <a:latin typeface="Constantia" panose="02030602050306030303" pitchFamily="18" charset="0"/>
              </a:rPr>
              <a:t> </a:t>
            </a:r>
            <a:r>
              <a:rPr lang="fr-FR" sz="2400" b="1" dirty="0">
                <a:solidFill>
                  <a:schemeClr val="bg1"/>
                </a:solidFill>
                <a:latin typeface="Constantia" panose="02030602050306030303" pitchFamily="18" charset="0"/>
              </a:rPr>
              <a:t>Pantalon</a:t>
            </a:r>
            <a:r>
              <a:rPr lang="fr-FR" sz="2400" dirty="0">
                <a:solidFill>
                  <a:schemeClr val="bg1"/>
                </a:solidFill>
                <a:latin typeface="Constantia" panose="02030602050306030303" pitchFamily="18" charset="0"/>
              </a:rPr>
              <a:t> : Tombant sur la chaussure</a:t>
            </a:r>
          </a:p>
          <a:p>
            <a:pPr marL="514350" indent="-514350" algn="ctr">
              <a:buFont typeface="+mj-lt"/>
              <a:buAutoNum type="arabicPeriod"/>
            </a:pPr>
            <a:endParaRPr lang="fr-FR" sz="2400" dirty="0">
              <a:solidFill>
                <a:schemeClr val="bg1"/>
              </a:solidFill>
              <a:latin typeface="Constantia" panose="02030602050306030303" pitchFamily="18" charset="0"/>
            </a:endParaRPr>
          </a:p>
          <a:p>
            <a:pPr marL="514350" indent="-514350" algn="ctr">
              <a:buFont typeface="+mj-lt"/>
              <a:buAutoNum type="arabicPeriod"/>
            </a:pPr>
            <a:r>
              <a:rPr lang="fr-FR" sz="2400" dirty="0">
                <a:solidFill>
                  <a:srgbClr val="FF0000"/>
                </a:solidFill>
                <a:latin typeface="Constantia" panose="02030602050306030303" pitchFamily="18" charset="0"/>
              </a:rPr>
              <a:t> </a:t>
            </a:r>
            <a:r>
              <a:rPr lang="fr-FR" sz="2400" u="sng" dirty="0">
                <a:solidFill>
                  <a:srgbClr val="FF0000"/>
                </a:solidFill>
                <a:latin typeface="Constantia" panose="02030602050306030303" pitchFamily="18" charset="0"/>
              </a:rPr>
              <a:t>OU</a:t>
            </a:r>
            <a:r>
              <a:rPr lang="fr-FR" sz="2400" dirty="0">
                <a:solidFill>
                  <a:srgbClr val="FF0000"/>
                </a:solidFill>
                <a:latin typeface="Constantia" panose="02030602050306030303" pitchFamily="18" charset="0"/>
              </a:rPr>
              <a:t> </a:t>
            </a:r>
            <a:r>
              <a:rPr lang="fr-FR" sz="2400" b="1" dirty="0">
                <a:solidFill>
                  <a:schemeClr val="bg1"/>
                </a:solidFill>
                <a:latin typeface="Constantia" panose="02030602050306030303" pitchFamily="18" charset="0"/>
              </a:rPr>
              <a:t>Jupe</a:t>
            </a:r>
            <a:r>
              <a:rPr lang="fr-FR" sz="2400" dirty="0">
                <a:solidFill>
                  <a:schemeClr val="bg1"/>
                </a:solidFill>
                <a:latin typeface="Constantia" panose="02030602050306030303" pitchFamily="18" charset="0"/>
              </a:rPr>
              <a:t>: Au genou</a:t>
            </a:r>
          </a:p>
          <a:p>
            <a:pPr marL="514350" indent="-514350" algn="ctr">
              <a:buFont typeface="+mj-lt"/>
              <a:buAutoNum type="arabicPeriod"/>
            </a:pPr>
            <a:endParaRPr lang="fr-FR" sz="2400" u="sng" dirty="0">
              <a:solidFill>
                <a:schemeClr val="bg1"/>
              </a:solidFill>
              <a:latin typeface="Constantia" panose="02030602050306030303" pitchFamily="18" charset="0"/>
            </a:endParaRPr>
          </a:p>
          <a:p>
            <a:pPr marL="514350" indent="-514350" algn="ctr">
              <a:buFont typeface="+mj-lt"/>
              <a:buAutoNum type="arabicPeriod"/>
            </a:pPr>
            <a:r>
              <a:rPr lang="fr-FR" sz="2400" dirty="0">
                <a:solidFill>
                  <a:schemeClr val="bg1"/>
                </a:solidFill>
                <a:latin typeface="Constantia" panose="02030602050306030303" pitchFamily="18" charset="0"/>
              </a:rPr>
              <a:t> </a:t>
            </a:r>
            <a:r>
              <a:rPr lang="fr-FR" sz="2400" b="1" dirty="0">
                <a:solidFill>
                  <a:schemeClr val="bg1"/>
                </a:solidFill>
                <a:latin typeface="Constantia" panose="02030602050306030303" pitchFamily="18" charset="0"/>
              </a:rPr>
              <a:t>Chaussures</a:t>
            </a:r>
            <a:r>
              <a:rPr lang="fr-FR" sz="2400" dirty="0">
                <a:solidFill>
                  <a:schemeClr val="bg1"/>
                </a:solidFill>
                <a:latin typeface="Constantia" panose="02030602050306030303" pitchFamily="18" charset="0"/>
              </a:rPr>
              <a:t> de style derbies noirs</a:t>
            </a:r>
          </a:p>
          <a:p>
            <a:pPr marL="514350" indent="-514350" algn="ctr">
              <a:buFont typeface="+mj-lt"/>
              <a:buAutoNum type="arabicPeriod"/>
            </a:pPr>
            <a:endParaRPr lang="fr-FR" sz="2400" dirty="0">
              <a:solidFill>
                <a:schemeClr val="bg1"/>
              </a:solidFill>
              <a:latin typeface="Constantia" panose="02030602050306030303" pitchFamily="18" charset="0"/>
            </a:endParaRPr>
          </a:p>
          <a:p>
            <a:pPr marL="514350" indent="-514350" algn="ctr">
              <a:buFont typeface="+mj-lt"/>
              <a:buAutoNum type="arabicPeriod"/>
            </a:pPr>
            <a:r>
              <a:rPr lang="fr-FR" sz="2400" b="1" dirty="0">
                <a:solidFill>
                  <a:schemeClr val="bg1"/>
                </a:solidFill>
                <a:latin typeface="Constantia" panose="02030602050306030303" pitchFamily="18" charset="0"/>
              </a:rPr>
              <a:t>Le foulard </a:t>
            </a:r>
            <a:r>
              <a:rPr lang="fr-FR" sz="2400" dirty="0">
                <a:solidFill>
                  <a:schemeClr val="bg1"/>
                </a:solidFill>
                <a:latin typeface="Constantia" panose="02030602050306030303" pitchFamily="18" charset="0"/>
              </a:rPr>
              <a:t>école</a:t>
            </a:r>
            <a:endParaRPr lang="fr-FR" dirty="0">
              <a:solidFill>
                <a:schemeClr val="bg1"/>
              </a:solidFill>
              <a:latin typeface="Constantia" panose="02030602050306030303" pitchFamily="18" charset="0"/>
            </a:endParaRPr>
          </a:p>
          <a:p>
            <a:pPr algn="ctr"/>
            <a:endParaRPr lang="fr-FR" sz="2000" dirty="0">
              <a:solidFill>
                <a:schemeClr val="bg1"/>
              </a:solidFill>
              <a:latin typeface="Constantia" panose="02030602050306030303" pitchFamily="18" charset="0"/>
            </a:endParaRPr>
          </a:p>
          <a:p>
            <a:pPr algn="ctr"/>
            <a:endParaRPr lang="fr-FR" sz="2000" b="1" dirty="0">
              <a:solidFill>
                <a:schemeClr val="bg1"/>
              </a:solidFill>
              <a:latin typeface="Constantia" panose="02030602050306030303" pitchFamily="18" charset="0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1363325" y="6032500"/>
            <a:ext cx="609600" cy="6096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5C1F64A-AAE9-4970-B31E-8B4E4AFAB97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8708" y="620688"/>
            <a:ext cx="2739525" cy="4870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086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1236">
        <p:fade/>
      </p:transition>
    </mc:Choice>
    <mc:Fallback xmlns="">
      <p:transition spd="med" advTm="1123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73" r="16961"/>
          <a:stretch/>
        </p:blipFill>
        <p:spPr bwMode="auto">
          <a:xfrm>
            <a:off x="9478788" y="836712"/>
            <a:ext cx="2573867" cy="5148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re 12"/>
          <p:cNvSpPr>
            <a:spLocks noGrp="1"/>
          </p:cNvSpPr>
          <p:nvPr>
            <p:ph type="title"/>
          </p:nvPr>
        </p:nvSpPr>
        <p:spPr>
          <a:xfrm>
            <a:off x="1485900" y="188640"/>
            <a:ext cx="10369151" cy="619472"/>
          </a:xfrm>
        </p:spPr>
        <p:txBody>
          <a:bodyPr>
            <a:norm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Constantia" pitchFamily="18" charset="0"/>
              </a:rPr>
              <a:t>CHEMISIER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4006180" y="1340769"/>
            <a:ext cx="5291819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bg1"/>
                </a:solidFill>
                <a:latin typeface="Constantia" panose="02030602050306030303" pitchFamily="18" charset="0"/>
              </a:rPr>
              <a:t>Chemisier doit être propre et repassé.</a:t>
            </a:r>
          </a:p>
          <a:p>
            <a:pPr algn="ctr"/>
            <a:endParaRPr lang="fr-FR" sz="4000" dirty="0">
              <a:solidFill>
                <a:srgbClr val="FF0000"/>
              </a:solidFill>
              <a:latin typeface="Constantia" panose="02030602050306030303" pitchFamily="18" charset="0"/>
            </a:endParaRPr>
          </a:p>
          <a:p>
            <a:pPr algn="ctr">
              <a:buFont typeface="Arial" pitchFamily="34" charset="0"/>
              <a:buChar char="•"/>
            </a:pPr>
            <a:r>
              <a:rPr lang="fr-FR" sz="3600" dirty="0">
                <a:solidFill>
                  <a:srgbClr val="FF0000"/>
                </a:solidFill>
                <a:latin typeface="Constantia" panose="02030602050306030303" pitchFamily="18" charset="0"/>
              </a:rPr>
              <a:t>PAS</a:t>
            </a:r>
            <a:r>
              <a:rPr lang="fr-FR" sz="3600" dirty="0">
                <a:solidFill>
                  <a:schemeClr val="bg1"/>
                </a:solidFill>
                <a:latin typeface="Constantia" panose="02030602050306030303" pitchFamily="18" charset="0"/>
              </a:rPr>
              <a:t> de tee-shirt</a:t>
            </a:r>
          </a:p>
          <a:p>
            <a:pPr algn="ctr"/>
            <a:endParaRPr lang="fr-FR" sz="3600" dirty="0">
              <a:solidFill>
                <a:schemeClr val="bg1"/>
              </a:solidFill>
              <a:latin typeface="Constantia" panose="02030602050306030303" pitchFamily="18" charset="0"/>
            </a:endParaRPr>
          </a:p>
          <a:p>
            <a:pPr algn="ctr">
              <a:buFont typeface="Arial" pitchFamily="34" charset="0"/>
              <a:buChar char="•"/>
            </a:pPr>
            <a:r>
              <a:rPr lang="fr-FR" sz="3600" dirty="0">
                <a:solidFill>
                  <a:srgbClr val="FF0000"/>
                </a:solidFill>
                <a:latin typeface="Constantia" panose="02030602050306030303" pitchFamily="18" charset="0"/>
              </a:rPr>
              <a:t>PAS </a:t>
            </a:r>
            <a:r>
              <a:rPr lang="fr-FR" sz="3600" dirty="0">
                <a:solidFill>
                  <a:schemeClr val="bg1"/>
                </a:solidFill>
                <a:latin typeface="Constantia" panose="02030602050306030303" pitchFamily="18" charset="0"/>
              </a:rPr>
              <a:t>de superposition de vêtements</a:t>
            </a:r>
          </a:p>
          <a:p>
            <a:pPr algn="ctr"/>
            <a:endParaRPr lang="fr-FR" sz="3600" b="1" dirty="0">
              <a:solidFill>
                <a:schemeClr val="bg1"/>
              </a:solidFill>
              <a:latin typeface="Constantia" panose="02030602050306030303" pitchFamily="18" charset="0"/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6820" y="2636912"/>
            <a:ext cx="2151672" cy="2151672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11363325" y="6032500"/>
            <a:ext cx="609600" cy="6096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2BC38B0-7511-4848-A072-ED2D0EE1B8D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452" y="673190"/>
            <a:ext cx="2640748" cy="5312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697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1549">
        <p:fade/>
      </p:transition>
    </mc:Choice>
    <mc:Fallback xmlns="">
      <p:transition spd="med" advTm="1154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C4FE72C-B9E6-45AA-BA72-A0AAA9FBA8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2804" y="926088"/>
            <a:ext cx="1924050" cy="2381250"/>
          </a:xfrm>
          <a:prstGeom prst="rect">
            <a:avLst/>
          </a:prstGeom>
        </p:spPr>
      </p:pic>
      <p:pic>
        <p:nvPicPr>
          <p:cNvPr id="2052" name="Picture 4" descr="http://www.hellopro.fr/images/produit-2/9/5/8/sweat-capuche-femme-polycoton-340-763859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80" t="26554" r="18405"/>
          <a:stretch/>
        </p:blipFill>
        <p:spPr bwMode="auto">
          <a:xfrm>
            <a:off x="9665367" y="3506235"/>
            <a:ext cx="1838923" cy="2528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13" name="Picture 17" descr="C:\Users\viesco1\Desktop\pull V noir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269876" y="1772816"/>
            <a:ext cx="2592288" cy="3888432"/>
          </a:xfrm>
          <a:prstGeom prst="rect">
            <a:avLst/>
          </a:prstGeom>
          <a:noFill/>
        </p:spPr>
      </p:pic>
      <p:sp>
        <p:nvSpPr>
          <p:cNvPr id="13" name="Titre 12"/>
          <p:cNvSpPr>
            <a:spLocks noGrp="1"/>
          </p:cNvSpPr>
          <p:nvPr>
            <p:ph type="title"/>
          </p:nvPr>
        </p:nvSpPr>
        <p:spPr>
          <a:xfrm>
            <a:off x="1485900" y="116632"/>
            <a:ext cx="10369151" cy="619472"/>
          </a:xfrm>
        </p:spPr>
        <p:txBody>
          <a:bodyPr>
            <a:noAutofit/>
          </a:bodyPr>
          <a:lstStyle/>
          <a:p>
            <a:pPr algn="ctr"/>
            <a:r>
              <a:rPr lang="fr-FR" sz="4000" b="1" u="sng" dirty="0">
                <a:solidFill>
                  <a:schemeClr val="bg1"/>
                </a:solidFill>
                <a:latin typeface="Constantia" pitchFamily="18" charset="0"/>
              </a:rPr>
              <a:t>Pull</a:t>
            </a:r>
            <a:r>
              <a:rPr lang="fr-FR" sz="4000" b="1" dirty="0">
                <a:solidFill>
                  <a:schemeClr val="bg1"/>
                </a:solidFill>
                <a:latin typeface="Constantia" pitchFamily="18" charset="0"/>
              </a:rPr>
              <a:t> :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934172" y="980728"/>
            <a:ext cx="5328591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fr-FR" sz="3200" b="1" dirty="0">
                <a:solidFill>
                  <a:schemeClr val="bg1"/>
                </a:solidFill>
                <a:latin typeface="Constantia" panose="02030602050306030303" pitchFamily="18" charset="0"/>
              </a:rPr>
              <a:t> </a:t>
            </a:r>
            <a:r>
              <a:rPr lang="fr-FR" sz="3200" dirty="0">
                <a:solidFill>
                  <a:schemeClr val="bg1"/>
                </a:solidFill>
                <a:latin typeface="Constantia" panose="02030602050306030303" pitchFamily="18" charset="0"/>
              </a:rPr>
              <a:t>Fin noir, bleu marine ou gris. </a:t>
            </a:r>
            <a:endParaRPr lang="fr-FR" sz="1200" dirty="0">
              <a:solidFill>
                <a:schemeClr val="bg1"/>
              </a:solidFill>
              <a:latin typeface="Constantia" panose="02030602050306030303" pitchFamily="18" charset="0"/>
            </a:endParaRPr>
          </a:p>
          <a:p>
            <a:pPr algn="ctr">
              <a:buFont typeface="Arial" pitchFamily="34" charset="0"/>
              <a:buChar char="•"/>
            </a:pPr>
            <a:r>
              <a:rPr lang="fr-FR" sz="3200" dirty="0">
                <a:solidFill>
                  <a:schemeClr val="bg1"/>
                </a:solidFill>
                <a:latin typeface="Constantia" panose="02030602050306030303" pitchFamily="18" charset="0"/>
              </a:rPr>
              <a:t> Col en V exclusivement</a:t>
            </a:r>
          </a:p>
          <a:p>
            <a:r>
              <a:rPr lang="fr-FR" sz="3200" dirty="0">
                <a:solidFill>
                  <a:schemeClr val="bg1"/>
                </a:solidFill>
                <a:latin typeface="Constantia" panose="02030602050306030303" pitchFamily="18" charset="0"/>
              </a:rPr>
              <a:t>      ou pull du lycée. </a:t>
            </a:r>
          </a:p>
          <a:p>
            <a:pPr algn="ctr">
              <a:buFont typeface="Arial" pitchFamily="34" charset="0"/>
              <a:buChar char="•"/>
            </a:pPr>
            <a:r>
              <a:rPr lang="fr-FR" sz="3200" dirty="0">
                <a:solidFill>
                  <a:schemeClr val="bg1"/>
                </a:solidFill>
                <a:latin typeface="Constantia" panose="02030602050306030303" pitchFamily="18" charset="0"/>
              </a:rPr>
              <a:t> Que pour l’hiver.</a:t>
            </a:r>
          </a:p>
          <a:p>
            <a:pPr algn="ctr">
              <a:buFont typeface="Arial" pitchFamily="34" charset="0"/>
              <a:buChar char="•"/>
            </a:pPr>
            <a:r>
              <a:rPr lang="fr-FR" sz="3200" dirty="0">
                <a:solidFill>
                  <a:schemeClr val="bg1"/>
                </a:solidFill>
                <a:latin typeface="Constantia" panose="02030602050306030303" pitchFamily="18" charset="0"/>
              </a:rPr>
              <a:t> Le </a:t>
            </a:r>
            <a:r>
              <a:rPr lang="fr-FR" sz="3200" dirty="0">
                <a:solidFill>
                  <a:srgbClr val="FF0000"/>
                </a:solidFill>
                <a:latin typeface="Constantia" panose="02030602050306030303" pitchFamily="18" charset="0"/>
              </a:rPr>
              <a:t>PULL</a:t>
            </a:r>
            <a:r>
              <a:rPr lang="fr-FR" sz="3200" dirty="0">
                <a:solidFill>
                  <a:schemeClr val="bg1"/>
                </a:solidFill>
                <a:latin typeface="Constantia" panose="02030602050306030303" pitchFamily="18" charset="0"/>
              </a:rPr>
              <a:t> ne dispense </a:t>
            </a:r>
            <a:r>
              <a:rPr lang="fr-FR" sz="3200" dirty="0">
                <a:solidFill>
                  <a:srgbClr val="FF0000"/>
                </a:solidFill>
                <a:latin typeface="Constantia" panose="02030602050306030303" pitchFamily="18" charset="0"/>
              </a:rPr>
              <a:t>PAS</a:t>
            </a:r>
            <a:r>
              <a:rPr lang="fr-FR" sz="3200" dirty="0">
                <a:solidFill>
                  <a:schemeClr val="bg1"/>
                </a:solidFill>
                <a:latin typeface="Constantia" panose="02030602050306030303" pitchFamily="18" charset="0"/>
              </a:rPr>
              <a:t> de la veste de tailleur.</a:t>
            </a:r>
          </a:p>
          <a:p>
            <a:pPr algn="ctr"/>
            <a:endParaRPr lang="fr-FR" sz="4000" dirty="0">
              <a:solidFill>
                <a:srgbClr val="FF0000"/>
              </a:solidFill>
              <a:latin typeface="Constantia" panose="02030602050306030303" pitchFamily="18" charset="0"/>
            </a:endParaRPr>
          </a:p>
          <a:p>
            <a:pPr algn="ctr"/>
            <a:r>
              <a:rPr lang="fr-FR" sz="3200" dirty="0">
                <a:solidFill>
                  <a:srgbClr val="FF0000"/>
                </a:solidFill>
                <a:latin typeface="Constantia" panose="02030602050306030303" pitchFamily="18" charset="0"/>
              </a:rPr>
              <a:t>PAS </a:t>
            </a:r>
            <a:r>
              <a:rPr lang="fr-FR" sz="3200" dirty="0">
                <a:solidFill>
                  <a:schemeClr val="bg1"/>
                </a:solidFill>
                <a:latin typeface="Constantia" panose="02030602050306030303" pitchFamily="18" charset="0"/>
              </a:rPr>
              <a:t>de pull en grosse mailles</a:t>
            </a:r>
          </a:p>
          <a:p>
            <a:pPr algn="ctr"/>
            <a:r>
              <a:rPr lang="fr-FR" sz="3200" dirty="0">
                <a:solidFill>
                  <a:srgbClr val="FF0000"/>
                </a:solidFill>
                <a:latin typeface="Constantia" panose="02030602050306030303" pitchFamily="18" charset="0"/>
              </a:rPr>
              <a:t>PAS</a:t>
            </a:r>
            <a:r>
              <a:rPr lang="fr-FR" sz="3200" dirty="0">
                <a:solidFill>
                  <a:schemeClr val="bg1"/>
                </a:solidFill>
                <a:latin typeface="Constantia" panose="02030602050306030303" pitchFamily="18" charset="0"/>
              </a:rPr>
              <a:t> de sweat ni de veste avec ou sans capuche.</a:t>
            </a:r>
          </a:p>
          <a:p>
            <a:pPr algn="ctr"/>
            <a:endParaRPr lang="fr-FR" sz="3200" b="1" dirty="0">
              <a:solidFill>
                <a:schemeClr val="bg1"/>
              </a:solidFill>
              <a:latin typeface="Constantia" panose="02030602050306030303" pitchFamily="18" charset="0"/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1040" y="4105286"/>
            <a:ext cx="1287576" cy="1287576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 cstate="print"/>
          <a:stretch>
            <a:fillRect/>
          </a:stretch>
        </p:blipFill>
        <p:spPr>
          <a:xfrm>
            <a:off x="11363325" y="6032500"/>
            <a:ext cx="609600" cy="609600"/>
          </a:xfrm>
          <a:prstGeom prst="rect">
            <a:avLst/>
          </a:prstGeom>
        </p:spPr>
      </p:pic>
      <p:sp>
        <p:nvSpPr>
          <p:cNvPr id="29698" name="AutoShape 2" descr="RÃ©sultat de recherche d'images pour &quot;pull noir col en v homm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9700" name="AutoShape 4" descr="RÃ©sultat de recherche d'images pour &quot;pull noir col en v homm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9702" name="AutoShape 6" descr="RÃ©sultat de recherche d'images pour &quot;pull noir col en v homm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9704" name="AutoShape 8" descr="RÃ©sultat de recherche d'images pour &quot;pull noir col en v homm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9706" name="AutoShape 10" descr="RÃ©sultat de recherche d'images pour &quot;pull noir col en v homm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9708" name="AutoShape 12" descr="RÃ©sultat de recherche d'images pour &quot;pull noir col en v homm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9710" name="AutoShape 14" descr="RÃ©sultat de recherche d'images pour &quot;pull noir col en v homm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9712" name="AutoShape 16" descr="RÃ©sultat de recherche d'images pour &quot;pull noir col en v homm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1389FCFE-9570-4FA8-A282-E166BEE9649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1040" y="1498293"/>
            <a:ext cx="1287576" cy="1287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406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749">
        <p:fade/>
      </p:transition>
    </mc:Choice>
    <mc:Fallback xmlns="">
      <p:transition spd="med" advTm="1074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1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1269876" y="980728"/>
            <a:ext cx="4162251" cy="4162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itre 12"/>
          <p:cNvSpPr>
            <a:spLocks noGrp="1"/>
          </p:cNvSpPr>
          <p:nvPr>
            <p:ph type="title"/>
          </p:nvPr>
        </p:nvSpPr>
        <p:spPr>
          <a:xfrm>
            <a:off x="5158308" y="188640"/>
            <a:ext cx="6696743" cy="619472"/>
          </a:xfrm>
        </p:spPr>
        <p:txBody>
          <a:bodyPr>
            <a:noAutofit/>
          </a:bodyPr>
          <a:lstStyle/>
          <a:p>
            <a:pPr algn="ctr"/>
            <a:r>
              <a:rPr lang="fr-FR" sz="4000" b="1" u="sng" dirty="0">
                <a:solidFill>
                  <a:schemeClr val="bg1"/>
                </a:solidFill>
                <a:latin typeface="Constantia" pitchFamily="18" charset="0"/>
              </a:rPr>
              <a:t>Manteaux filles: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4582244" y="980728"/>
            <a:ext cx="7416825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solidFill>
                  <a:schemeClr val="bg1"/>
                </a:solidFill>
                <a:latin typeface="Constantia" panose="02030602050306030303" pitchFamily="18" charset="0"/>
              </a:rPr>
              <a:t>Les manteaux ou parkas sont autorisés par-dessus la veste de tailleur. Ils doivent être </a:t>
            </a:r>
            <a:r>
              <a:rPr lang="fr-FR" sz="4400" u="sng" dirty="0">
                <a:solidFill>
                  <a:schemeClr val="bg1"/>
                </a:solidFill>
                <a:latin typeface="Constantia" panose="02030602050306030303" pitchFamily="18" charset="0"/>
              </a:rPr>
              <a:t>retirés à l’entrée du Lycée</a:t>
            </a:r>
            <a:r>
              <a:rPr lang="fr-FR" sz="4400" dirty="0">
                <a:solidFill>
                  <a:schemeClr val="bg1"/>
                </a:solidFill>
                <a:latin typeface="Constantia" panose="02030602050306030303" pitchFamily="18" charset="0"/>
              </a:rPr>
              <a:t>. </a:t>
            </a:r>
          </a:p>
          <a:p>
            <a:pPr algn="ctr"/>
            <a:endParaRPr lang="fr-FR" sz="4400" dirty="0">
              <a:solidFill>
                <a:schemeClr val="bg1"/>
              </a:solidFill>
              <a:latin typeface="Constantia" panose="02030602050306030303" pitchFamily="18" charset="0"/>
            </a:endParaRPr>
          </a:p>
          <a:p>
            <a:pPr algn="ctr"/>
            <a:r>
              <a:rPr lang="fr-FR" sz="4400" b="1" dirty="0">
                <a:solidFill>
                  <a:srgbClr val="FF0000"/>
                </a:solidFill>
                <a:latin typeface="Constantia" panose="02030602050306030303" pitchFamily="18" charset="0"/>
              </a:rPr>
              <a:t>Ils ne remplacent pas la veste de tailleur.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11363325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441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670">
        <p:fade/>
      </p:transition>
    </mc:Choice>
    <mc:Fallback xmlns="">
      <p:transition spd="med" advTm="1067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/>
          <p:cNvSpPr>
            <a:spLocks noGrp="1"/>
          </p:cNvSpPr>
          <p:nvPr>
            <p:ph type="title"/>
          </p:nvPr>
        </p:nvSpPr>
        <p:spPr>
          <a:xfrm>
            <a:off x="4582244" y="260648"/>
            <a:ext cx="7272807" cy="619472"/>
          </a:xfrm>
        </p:spPr>
        <p:txBody>
          <a:bodyPr>
            <a:noAutofit/>
          </a:bodyPr>
          <a:lstStyle/>
          <a:p>
            <a:pPr algn="ctr"/>
            <a:r>
              <a:rPr lang="fr-FR" sz="4400" b="1" u="sng" dirty="0">
                <a:solidFill>
                  <a:schemeClr val="bg1"/>
                </a:solidFill>
                <a:latin typeface="Constantia" pitchFamily="18" charset="0"/>
              </a:rPr>
              <a:t>Chaussures filles</a:t>
            </a:r>
            <a:r>
              <a:rPr lang="fr-FR" sz="4400" b="1" dirty="0">
                <a:solidFill>
                  <a:schemeClr val="bg1"/>
                </a:solidFill>
                <a:latin typeface="Constantia" pitchFamily="18" charset="0"/>
              </a:rPr>
              <a:t>: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5950396" y="2204864"/>
            <a:ext cx="612067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b="1" dirty="0">
                <a:solidFill>
                  <a:srgbClr val="FF0000"/>
                </a:solidFill>
                <a:latin typeface="Constantia" panose="02030602050306030303" pitchFamily="18" charset="0"/>
              </a:rPr>
              <a:t>UNIQUEMENT</a:t>
            </a:r>
          </a:p>
          <a:p>
            <a:pPr algn="ctr"/>
            <a:r>
              <a:rPr lang="fr-FR" sz="4400" dirty="0">
                <a:solidFill>
                  <a:schemeClr val="bg1"/>
                </a:solidFill>
                <a:latin typeface="Constantia" panose="02030602050306030303" pitchFamily="18" charset="0"/>
              </a:rPr>
              <a:t>Chaussures de style Derbies plates avec ou sans lacet</a:t>
            </a:r>
          </a:p>
        </p:txBody>
      </p:sp>
      <p:grpSp>
        <p:nvGrpSpPr>
          <p:cNvPr id="25" name="Groupe 24"/>
          <p:cNvGrpSpPr/>
          <p:nvPr/>
        </p:nvGrpSpPr>
        <p:grpSpPr>
          <a:xfrm>
            <a:off x="3718148" y="5229200"/>
            <a:ext cx="1873428" cy="1328000"/>
            <a:chOff x="1629916" y="3789040"/>
            <a:chExt cx="1873428" cy="1328000"/>
          </a:xfrm>
        </p:grpSpPr>
        <p:pic>
          <p:nvPicPr>
            <p:cNvPr id="5127" name="Picture 7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826" t="40270" r="9952" b="8534"/>
            <a:stretch/>
          </p:blipFill>
          <p:spPr bwMode="auto">
            <a:xfrm>
              <a:off x="1629916" y="3789040"/>
              <a:ext cx="1873428" cy="132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Image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3972" y="4077072"/>
              <a:ext cx="746270" cy="746270"/>
            </a:xfrm>
            <a:prstGeom prst="rect">
              <a:avLst/>
            </a:prstGeom>
          </p:spPr>
        </p:pic>
      </p:grpSp>
      <p:grpSp>
        <p:nvGrpSpPr>
          <p:cNvPr id="24" name="Groupe 23"/>
          <p:cNvGrpSpPr/>
          <p:nvPr/>
        </p:nvGrpSpPr>
        <p:grpSpPr>
          <a:xfrm>
            <a:off x="1485900" y="5805264"/>
            <a:ext cx="1941510" cy="822198"/>
            <a:chOff x="1629916" y="5589240"/>
            <a:chExt cx="1941510" cy="822198"/>
          </a:xfrm>
        </p:grpSpPr>
        <p:pic>
          <p:nvPicPr>
            <p:cNvPr id="5128" name="Picture 8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809" b="25379"/>
            <a:stretch/>
          </p:blipFill>
          <p:spPr bwMode="auto">
            <a:xfrm>
              <a:off x="1629916" y="5589240"/>
              <a:ext cx="1941510" cy="822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Image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61964" y="5589240"/>
              <a:ext cx="767826" cy="767826"/>
            </a:xfrm>
            <a:prstGeom prst="rect">
              <a:avLst/>
            </a:prstGeom>
          </p:spPr>
        </p:pic>
      </p:grpSp>
      <p:sp>
        <p:nvSpPr>
          <p:cNvPr id="25602" name="AutoShape 2" descr="RÃ©sultat de recherche d'images pour &quot;derbies noires femm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5604" name="AutoShape 4" descr="RÃ©sultat de recherche d'images pour &quot;derbies noires femm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5606" name="AutoShape 6" descr="RÃ©sultat de recherche d'images pour &quot;derbies noires femm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5608" name="AutoShape 8" descr="RÃ©sultat de recherche d'images pour &quot;derbies noires femm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5610" name="AutoShape 10" descr="DERBY MINOVA MET, NOI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5612" name="AutoShape 12" descr="DERBY MINOVA MET, NOI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5614" name="AutoShape 14" descr="RÃ©sultat de recherche d'images pour &quot;derbies noires femm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5616" name="AutoShape 16" descr="RÃ©sultat de recherche d'images pour &quot;derbies noires femm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5618" name="AutoShape 18" descr="RÃ©sultat de recherche d'images pour &quot;derbies noires femm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5620" name="AutoShape 20" descr="RÃ©sultat de recherche d'images pour &quot;derbies noires femm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5622" name="AutoShape 22" descr="RÃ©sultat de recherche d'images pour &quot;derbies noires femm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3" name="Picture 2" descr="Primtex Derbies Femme Verni Noir Grandes Tailles Femme 41,42,43,44 Semelle  intérieure Cuir-: Amazon.fr: Chaussures et Sac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64772" y="834665"/>
            <a:ext cx="4690728" cy="3098392"/>
          </a:xfrm>
          <a:prstGeom prst="rect">
            <a:avLst/>
          </a:prstGeom>
          <a:noFill/>
        </p:spPr>
      </p:pic>
      <p:grpSp>
        <p:nvGrpSpPr>
          <p:cNvPr id="33" name="Groupe 32"/>
          <p:cNvGrpSpPr/>
          <p:nvPr/>
        </p:nvGrpSpPr>
        <p:grpSpPr>
          <a:xfrm>
            <a:off x="6022404" y="5301208"/>
            <a:ext cx="1710234" cy="1169020"/>
            <a:chOff x="6022404" y="5301208"/>
            <a:chExt cx="1710234" cy="1169020"/>
          </a:xfrm>
        </p:grpSpPr>
        <p:pic>
          <p:nvPicPr>
            <p:cNvPr id="5" name="Picture 4" descr="Comfort Plus Neuf pour Femmes/Femmes Pied Large Cour Chaussures. (4.5cm  Talon) - Noir - Tailles UK 3-8: Amazon.fr: Chaussures et Sacs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6022404" y="5301208"/>
              <a:ext cx="1710234" cy="1169020"/>
            </a:xfrm>
            <a:prstGeom prst="rect">
              <a:avLst/>
            </a:prstGeom>
            <a:noFill/>
          </p:spPr>
        </p:pic>
        <p:pic>
          <p:nvPicPr>
            <p:cNvPr id="23" name="Image 2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98468" y="5517232"/>
              <a:ext cx="720080" cy="720080"/>
            </a:xfrm>
            <a:prstGeom prst="rect">
              <a:avLst/>
            </a:prstGeom>
          </p:spPr>
        </p:pic>
      </p:grpSp>
      <p:grpSp>
        <p:nvGrpSpPr>
          <p:cNvPr id="34" name="Groupe 33"/>
          <p:cNvGrpSpPr/>
          <p:nvPr/>
        </p:nvGrpSpPr>
        <p:grpSpPr>
          <a:xfrm>
            <a:off x="8398668" y="4869160"/>
            <a:ext cx="1617612" cy="1617612"/>
            <a:chOff x="8398668" y="4869160"/>
            <a:chExt cx="1617612" cy="1617612"/>
          </a:xfrm>
        </p:grpSpPr>
        <p:pic>
          <p:nvPicPr>
            <p:cNvPr id="6" name="Picture 6" descr="Sandales synthétique vernies à talon - noir - femmes – SACHA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8398668" y="4869160"/>
              <a:ext cx="1617612" cy="1617612"/>
            </a:xfrm>
            <a:prstGeom prst="rect">
              <a:avLst/>
            </a:prstGeom>
            <a:noFill/>
          </p:spPr>
        </p:pic>
        <p:pic>
          <p:nvPicPr>
            <p:cNvPr id="31" name="Image 3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30716" y="5589240"/>
              <a:ext cx="720080" cy="720080"/>
            </a:xfrm>
            <a:prstGeom prst="rect">
              <a:avLst/>
            </a:prstGeom>
          </p:spPr>
        </p:pic>
      </p:grpSp>
      <p:grpSp>
        <p:nvGrpSpPr>
          <p:cNvPr id="36" name="Groupe 35"/>
          <p:cNvGrpSpPr/>
          <p:nvPr/>
        </p:nvGrpSpPr>
        <p:grpSpPr>
          <a:xfrm>
            <a:off x="10126860" y="5013176"/>
            <a:ext cx="1755082" cy="1755082"/>
            <a:chOff x="10126860" y="5013176"/>
            <a:chExt cx="1755082" cy="1755082"/>
          </a:xfrm>
        </p:grpSpPr>
        <p:pic>
          <p:nvPicPr>
            <p:cNvPr id="7" name="Picture 8" descr="Chaussure pour femme- en daim coloris Noir-talon aiguille-Cosmoparis- -  Label Emmaüs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0126860" y="5013176"/>
              <a:ext cx="1755082" cy="1755082"/>
            </a:xfrm>
            <a:prstGeom prst="rect">
              <a:avLst/>
            </a:prstGeom>
            <a:noFill/>
          </p:spPr>
        </p:pic>
        <p:pic>
          <p:nvPicPr>
            <p:cNvPr id="30" name="Image 2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58908" y="5589240"/>
              <a:ext cx="720080" cy="7200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48404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838">
        <p:fade/>
      </p:transition>
    </mc:Choice>
    <mc:Fallback xmlns="">
      <p:transition spd="med" advTm="10838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/>
          <p:cNvSpPr>
            <a:spLocks noGrp="1"/>
          </p:cNvSpPr>
          <p:nvPr>
            <p:ph type="title"/>
          </p:nvPr>
        </p:nvSpPr>
        <p:spPr>
          <a:xfrm>
            <a:off x="1485900" y="404664"/>
            <a:ext cx="10369151" cy="619472"/>
          </a:xfrm>
        </p:spPr>
        <p:txBody>
          <a:bodyPr>
            <a:normAutofit/>
          </a:bodyPr>
          <a:lstStyle/>
          <a:p>
            <a:pPr algn="ctr"/>
            <a:r>
              <a:rPr lang="fr-FR" b="1" u="sng" dirty="0">
                <a:solidFill>
                  <a:srgbClr val="FF0000"/>
                </a:solidFill>
                <a:latin typeface="Constantia" pitchFamily="18" charset="0"/>
              </a:rPr>
              <a:t>Maquillage</a:t>
            </a:r>
            <a:r>
              <a:rPr lang="fr-F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 :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1380936" y="2132856"/>
            <a:ext cx="1058517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>
                <a:solidFill>
                  <a:schemeClr val="bg1"/>
                </a:solidFill>
                <a:latin typeface="Constantia" panose="02030602050306030303" pitchFamily="18" charset="0"/>
              </a:rPr>
              <a:t>Le maquillage doit rester discret.</a:t>
            </a:r>
            <a:endParaRPr lang="fr-FR" sz="4800" dirty="0">
              <a:latin typeface="Constantia" panose="02030602050306030303" pitchFamily="18" charset="0"/>
            </a:endParaRPr>
          </a:p>
          <a:p>
            <a:pPr algn="ctr"/>
            <a:endParaRPr lang="fr-FR" sz="4800" dirty="0">
              <a:solidFill>
                <a:schemeClr val="bg1"/>
              </a:solidFill>
              <a:latin typeface="Constantia" panose="02030602050306030303" pitchFamily="18" charset="0"/>
            </a:endParaRPr>
          </a:p>
          <a:p>
            <a:pPr algn="ctr"/>
            <a:r>
              <a:rPr lang="fr-FR" sz="4800" u="sng" dirty="0">
                <a:solidFill>
                  <a:schemeClr val="bg1"/>
                </a:solidFill>
                <a:latin typeface="Constantia" panose="02030602050306030303" pitchFamily="18" charset="0"/>
              </a:rPr>
              <a:t>Pas de piercing</a:t>
            </a:r>
            <a:r>
              <a:rPr lang="fr-FR" sz="4800" dirty="0">
                <a:solidFill>
                  <a:schemeClr val="bg1"/>
                </a:solidFill>
                <a:latin typeface="Constantia" panose="02030602050306030303" pitchFamily="18" charset="0"/>
              </a:rPr>
              <a:t> sur le visage, ni bijoux.</a:t>
            </a:r>
          </a:p>
          <a:p>
            <a:pPr algn="ctr"/>
            <a:r>
              <a:rPr lang="fr-FR" sz="4800" dirty="0">
                <a:solidFill>
                  <a:schemeClr val="bg1"/>
                </a:solidFill>
                <a:latin typeface="Constantia" panose="02030602050306030303" pitchFamily="18" charset="0"/>
              </a:rPr>
              <a:t>Pas de vernis.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1363325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91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1453">
        <p:fade/>
      </p:transition>
    </mc:Choice>
    <mc:Fallback xmlns="">
      <p:transition spd="med" advTm="1145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/>
          <p:cNvSpPr>
            <a:spLocks noGrp="1"/>
          </p:cNvSpPr>
          <p:nvPr>
            <p:ph type="title"/>
          </p:nvPr>
        </p:nvSpPr>
        <p:spPr>
          <a:xfrm>
            <a:off x="1485900" y="404664"/>
            <a:ext cx="10369151" cy="619472"/>
          </a:xfrm>
        </p:spPr>
        <p:txBody>
          <a:bodyPr>
            <a:normAutofit/>
          </a:bodyPr>
          <a:lstStyle/>
          <a:p>
            <a:pPr algn="ctr"/>
            <a:r>
              <a:rPr lang="fr-FR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Cheveux filles: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1380936" y="1071546"/>
            <a:ext cx="10585175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4400" b="1" dirty="0">
              <a:latin typeface="Constantia" panose="02030602050306030303" pitchFamily="18" charset="0"/>
            </a:endParaRPr>
          </a:p>
          <a:p>
            <a:pPr algn="ctr"/>
            <a:r>
              <a:rPr lang="fr-FR" sz="4400" b="1" dirty="0">
                <a:solidFill>
                  <a:schemeClr val="bg1"/>
                </a:solidFill>
                <a:latin typeface="Constantia" panose="02030602050306030303" pitchFamily="18" charset="0"/>
              </a:rPr>
              <a:t>- </a:t>
            </a:r>
            <a:r>
              <a:rPr lang="fr-FR" sz="4400" dirty="0">
                <a:solidFill>
                  <a:schemeClr val="bg1"/>
                </a:solidFill>
                <a:latin typeface="Constantia" panose="02030602050306030303" pitchFamily="18" charset="0"/>
              </a:rPr>
              <a:t>Les cheveux doivent être propres et coiffés (courts ou longs attachés ou non, visage dégagé.)</a:t>
            </a:r>
          </a:p>
          <a:p>
            <a:endParaRPr lang="fr-FR" sz="4400" dirty="0"/>
          </a:p>
          <a:p>
            <a:pPr algn="ctr"/>
            <a:r>
              <a:rPr lang="fr-FR" sz="4400" dirty="0"/>
              <a:t> </a:t>
            </a:r>
            <a:endParaRPr lang="fr-FR" sz="4400" dirty="0">
              <a:latin typeface="Constantia" panose="02030602050306030303" pitchFamily="18" charset="0"/>
            </a:endParaRPr>
          </a:p>
          <a:p>
            <a:pPr algn="ctr"/>
            <a:r>
              <a:rPr lang="fr-FR" sz="4400" dirty="0">
                <a:solidFill>
                  <a:schemeClr val="bg1"/>
                </a:solidFill>
                <a:latin typeface="Constantia" panose="02030602050306030303" pitchFamily="18" charset="0"/>
              </a:rPr>
              <a:t>- </a:t>
            </a:r>
            <a:r>
              <a:rPr lang="fr-FR" sz="4400" u="sng" dirty="0">
                <a:solidFill>
                  <a:schemeClr val="bg1"/>
                </a:solidFill>
                <a:latin typeface="Constantia" panose="02030602050306030303" pitchFamily="18" charset="0"/>
              </a:rPr>
              <a:t>Les décolorations sont  interdites</a:t>
            </a:r>
            <a:r>
              <a:rPr lang="fr-FR" sz="4400" dirty="0">
                <a:solidFill>
                  <a:schemeClr val="bg1"/>
                </a:solidFill>
                <a:latin typeface="Constantia" panose="02030602050306030303" pitchFamily="18" charset="0"/>
              </a:rPr>
              <a:t>.</a:t>
            </a:r>
          </a:p>
          <a:p>
            <a:pPr algn="ctr"/>
            <a:r>
              <a:rPr lang="fr-FR" sz="4400" dirty="0">
                <a:solidFill>
                  <a:schemeClr val="bg1"/>
                </a:solidFill>
                <a:latin typeface="Constantia" panose="02030602050306030303" pitchFamily="18" charset="0"/>
              </a:rPr>
              <a:t>Cheveux couleur naturelle</a:t>
            </a:r>
            <a:r>
              <a:rPr lang="fr-FR" sz="4400" b="1" dirty="0">
                <a:solidFill>
                  <a:schemeClr val="bg1"/>
                </a:solidFill>
                <a:latin typeface="Constantia" panose="02030602050306030303" pitchFamily="18" charset="0"/>
              </a:rPr>
              <a:t>.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1363325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228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643">
        <p:fade/>
      </p:transition>
    </mc:Choice>
    <mc:Fallback xmlns="">
      <p:transition spd="med" advTm="1064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/>
          <p:cNvSpPr>
            <a:spLocks noGrp="1"/>
          </p:cNvSpPr>
          <p:nvPr>
            <p:ph type="title"/>
          </p:nvPr>
        </p:nvSpPr>
        <p:spPr>
          <a:xfrm>
            <a:off x="1485900" y="404664"/>
            <a:ext cx="10369151" cy="619472"/>
          </a:xfrm>
        </p:spPr>
        <p:txBody>
          <a:bodyPr>
            <a:normAutofit/>
          </a:bodyPr>
          <a:lstStyle/>
          <a:p>
            <a:pPr algn="ctr"/>
            <a:r>
              <a:rPr lang="fr-FR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Les garçons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1557908" y="1340768"/>
            <a:ext cx="10297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chemeClr val="bg1"/>
                </a:solidFill>
                <a:latin typeface="Constantia" panose="02030602050306030303" pitchFamily="18" charset="0"/>
              </a:rPr>
              <a:t> 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1363325" y="6032500"/>
            <a:ext cx="609600" cy="6096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989956" y="1124745"/>
            <a:ext cx="95770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  <a:latin typeface="Constantia" panose="02030602050306030303" pitchFamily="18" charset="0"/>
              </a:rPr>
              <a:t>Le trousseau école / Service obligatoire . </a:t>
            </a:r>
          </a:p>
          <a:p>
            <a:pPr algn="ctr"/>
            <a:r>
              <a:rPr lang="fr-FR" dirty="0" err="1">
                <a:solidFill>
                  <a:schemeClr val="bg1"/>
                </a:solidFill>
                <a:latin typeface="Constantia" panose="02030602050306030303" pitchFamily="18" charset="0"/>
              </a:rPr>
              <a:t>Cf</a:t>
            </a:r>
            <a:r>
              <a:rPr lang="fr-FR" dirty="0">
                <a:solidFill>
                  <a:schemeClr val="bg1"/>
                </a:solidFill>
                <a:latin typeface="Constantia" panose="02030602050306030303" pitchFamily="18" charset="0"/>
              </a:rPr>
              <a:t> photo ( Tenue complète comprenant également chaussures et cravate). </a:t>
            </a:r>
          </a:p>
          <a:p>
            <a:pPr algn="ctr"/>
            <a:endParaRPr lang="fr-FR" b="1" dirty="0">
              <a:solidFill>
                <a:schemeClr val="bg1"/>
              </a:solidFill>
              <a:latin typeface="Constantia" panose="02030602050306030303" pitchFamily="18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E916EE9-7F09-4254-948B-C1B0C97AD0A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383" y="1930180"/>
            <a:ext cx="1656184" cy="442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636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875">
        <p:fade/>
      </p:transition>
    </mc:Choice>
    <mc:Fallback xmlns="">
      <p:transition spd="med" advTm="1087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/>
          <p:cNvSpPr>
            <a:spLocks noGrp="1"/>
          </p:cNvSpPr>
          <p:nvPr>
            <p:ph type="title"/>
          </p:nvPr>
        </p:nvSpPr>
        <p:spPr>
          <a:xfrm>
            <a:off x="1485900" y="404664"/>
            <a:ext cx="10369151" cy="619472"/>
          </a:xfrm>
        </p:spPr>
        <p:txBody>
          <a:bodyPr>
            <a:normAutofit/>
          </a:bodyPr>
          <a:lstStyle/>
          <a:p>
            <a:pPr algn="ctr"/>
            <a:r>
              <a:rPr lang="fr-FR" b="1" u="sng" dirty="0">
                <a:solidFill>
                  <a:srgbClr val="00B0F0"/>
                </a:solidFill>
                <a:latin typeface="Constantia" pitchFamily="18" charset="0"/>
              </a:rPr>
              <a:t>Chemise</a:t>
            </a:r>
            <a:r>
              <a:rPr lang="fr-FR" b="1" dirty="0">
                <a:solidFill>
                  <a:srgbClr val="00B0F0"/>
                </a:solidFill>
                <a:latin typeface="Constantia" pitchFamily="18" charset="0"/>
              </a:rPr>
              <a:t>: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3862164" y="1447127"/>
            <a:ext cx="554461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/>
                </a:solidFill>
                <a:latin typeface="Constantia" panose="02030602050306030303" pitchFamily="18" charset="0"/>
              </a:rPr>
              <a:t>Chemise à manches longues ou courtes propre et repassée: </a:t>
            </a:r>
            <a:r>
              <a:rPr lang="fr-FR" sz="2400" b="1" u="sng" dirty="0">
                <a:solidFill>
                  <a:schemeClr val="bg1"/>
                </a:solidFill>
                <a:latin typeface="Constantia" panose="02030602050306030303" pitchFamily="18" charset="0"/>
              </a:rPr>
              <a:t>blanc, rose clair, noir ou bleu ciel.</a:t>
            </a:r>
            <a:endParaRPr lang="fr-FR" sz="2400" dirty="0">
              <a:solidFill>
                <a:schemeClr val="bg1"/>
              </a:solidFill>
              <a:latin typeface="Constantia" panose="02030602050306030303" pitchFamily="18" charset="0"/>
            </a:endParaRPr>
          </a:p>
          <a:p>
            <a:pPr algn="ctr"/>
            <a:r>
              <a:rPr lang="fr-FR" sz="2400" dirty="0">
                <a:solidFill>
                  <a:schemeClr val="bg1"/>
                </a:solidFill>
                <a:latin typeface="Constantia" panose="02030602050306030303" pitchFamily="18" charset="0"/>
              </a:rPr>
              <a:t> Elle se porte dans le pantalon.</a:t>
            </a:r>
          </a:p>
          <a:p>
            <a:pPr algn="ctr"/>
            <a:endParaRPr lang="fr-FR" sz="2400" dirty="0">
              <a:latin typeface="Constantia" panose="02030602050306030303" pitchFamily="18" charset="0"/>
            </a:endParaRPr>
          </a:p>
          <a:p>
            <a:pPr algn="ctr"/>
            <a:r>
              <a:rPr lang="fr-FR" sz="2400" b="1" dirty="0">
                <a:solidFill>
                  <a:srgbClr val="FF0000"/>
                </a:solidFill>
                <a:latin typeface="Constantia" panose="02030602050306030303" pitchFamily="18" charset="0"/>
              </a:rPr>
              <a:t>CRAVATE (école)   OBLIGATOIRE</a:t>
            </a:r>
          </a:p>
          <a:p>
            <a:pPr algn="ctr"/>
            <a:endParaRPr lang="fr-FR" sz="2400" b="1" dirty="0">
              <a:solidFill>
                <a:srgbClr val="FF0000"/>
              </a:solidFill>
              <a:latin typeface="Constantia" panose="02030602050306030303" pitchFamily="18" charset="0"/>
            </a:endParaRPr>
          </a:p>
          <a:p>
            <a:pPr algn="ctr"/>
            <a:r>
              <a:rPr lang="fr-FR" sz="2400" b="1" dirty="0">
                <a:solidFill>
                  <a:schemeClr val="bg1"/>
                </a:solidFill>
                <a:latin typeface="Constantia" panose="02030602050306030303" pitchFamily="18" charset="0"/>
              </a:rPr>
              <a:t>Le tee-shirt et la superposition des vêtements ne sont pas autorisés.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1363325" y="6032500"/>
            <a:ext cx="609600" cy="6096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4B99DFD-FD77-458B-B958-1164E1AD85A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908" y="1796583"/>
            <a:ext cx="2304256" cy="3928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927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687">
        <p:fade/>
      </p:transition>
    </mc:Choice>
    <mc:Fallback xmlns="">
      <p:transition spd="med" advTm="1068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6" name="Picture 6" descr="http://www.blousonhomme.fr/wp-content/uploads/2013/06/blouson-cuir-homme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5" r="26392"/>
          <a:stretch/>
        </p:blipFill>
        <p:spPr bwMode="auto">
          <a:xfrm>
            <a:off x="9046740" y="1024137"/>
            <a:ext cx="2876027" cy="5410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itre 12"/>
          <p:cNvSpPr>
            <a:spLocks noGrp="1"/>
          </p:cNvSpPr>
          <p:nvPr>
            <p:ph type="title"/>
          </p:nvPr>
        </p:nvSpPr>
        <p:spPr>
          <a:xfrm>
            <a:off x="1485900" y="404664"/>
            <a:ext cx="10369151" cy="619472"/>
          </a:xfrm>
        </p:spPr>
        <p:txBody>
          <a:bodyPr>
            <a:normAutofit/>
          </a:bodyPr>
          <a:lstStyle/>
          <a:p>
            <a:pPr algn="ctr"/>
            <a:r>
              <a:rPr lang="fr-FR" b="1" u="sng" dirty="0">
                <a:solidFill>
                  <a:srgbClr val="00B0F0"/>
                </a:solidFill>
                <a:latin typeface="Constantia" pitchFamily="18" charset="0"/>
              </a:rPr>
              <a:t>Veste</a:t>
            </a:r>
            <a:r>
              <a:rPr lang="fr-FR" b="1" dirty="0">
                <a:solidFill>
                  <a:srgbClr val="00B0F0"/>
                </a:solidFill>
                <a:latin typeface="Constantia" pitchFamily="18" charset="0"/>
              </a:rPr>
              <a:t> :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8987" y="2776241"/>
            <a:ext cx="2411532" cy="2411532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4118804" y="1890864"/>
            <a:ext cx="492793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solidFill>
                  <a:schemeClr val="bg1"/>
                </a:solidFill>
                <a:latin typeface="Constantia" panose="02030602050306030303" pitchFamily="18" charset="0"/>
              </a:rPr>
              <a:t>Veste de costume classique : elle se porte en permanence</a:t>
            </a:r>
          </a:p>
          <a:p>
            <a:pPr algn="ctr"/>
            <a:endParaRPr lang="fr-FR" sz="4400" b="1" dirty="0">
              <a:solidFill>
                <a:srgbClr val="FF0000"/>
              </a:solidFill>
              <a:latin typeface="Constantia" panose="02030602050306030303" pitchFamily="18" charset="0"/>
            </a:endParaRPr>
          </a:p>
          <a:p>
            <a:pPr algn="ctr"/>
            <a:r>
              <a:rPr lang="fr-FR" sz="4400" b="1" dirty="0">
                <a:solidFill>
                  <a:srgbClr val="FF0000"/>
                </a:solidFill>
                <a:latin typeface="Constantia" panose="02030602050306030303" pitchFamily="18" charset="0"/>
              </a:rPr>
              <a:t>Pas de blouson 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11363325" y="6032500"/>
            <a:ext cx="609600" cy="6096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6DA5D24-8B7D-4029-9B85-22C75D94D1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9916" y="1024136"/>
            <a:ext cx="2023180" cy="5410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91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856">
        <p:fade/>
      </p:transition>
    </mc:Choice>
    <mc:Fallback xmlns="">
      <p:transition spd="med" advTm="1085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/>
          <p:cNvSpPr>
            <a:spLocks noGrp="1"/>
          </p:cNvSpPr>
          <p:nvPr>
            <p:ph type="title"/>
          </p:nvPr>
        </p:nvSpPr>
        <p:spPr>
          <a:xfrm>
            <a:off x="1485900" y="404664"/>
            <a:ext cx="10369151" cy="619472"/>
          </a:xfrm>
        </p:spPr>
        <p:txBody>
          <a:bodyPr>
            <a:normAutofit/>
          </a:bodyPr>
          <a:lstStyle/>
          <a:p>
            <a:pPr algn="ctr"/>
            <a:r>
              <a:rPr lang="fr-FR" b="1" u="sng" dirty="0">
                <a:solidFill>
                  <a:srgbClr val="00B0F0"/>
                </a:solidFill>
                <a:latin typeface="Constantia" pitchFamily="18" charset="0"/>
              </a:rPr>
              <a:t>Manteaux garçon: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3969455" y="1628800"/>
            <a:ext cx="550933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solidFill>
                  <a:schemeClr val="bg1"/>
                </a:solidFill>
                <a:latin typeface="Constantia" panose="02030602050306030303" pitchFamily="18" charset="0"/>
              </a:rPr>
              <a:t>Les manteaux ou cabans sont autorisés par-dessus la veste de costume. </a:t>
            </a:r>
            <a:r>
              <a:rPr lang="fr-FR" sz="3600" b="1" u="sng" dirty="0">
                <a:solidFill>
                  <a:srgbClr val="C00000"/>
                </a:solidFill>
                <a:latin typeface="Constantia" panose="02030602050306030303" pitchFamily="18" charset="0"/>
              </a:rPr>
              <a:t>Ils doivent être retirés à l’entrée du Lycée</a:t>
            </a:r>
            <a:r>
              <a:rPr lang="fr-FR" sz="3600" dirty="0">
                <a:solidFill>
                  <a:schemeClr val="bg1"/>
                </a:solidFill>
                <a:latin typeface="Constantia" panose="02030602050306030303" pitchFamily="18" charset="0"/>
              </a:rPr>
              <a:t>.</a:t>
            </a:r>
            <a:r>
              <a:rPr lang="fr-FR" sz="3600" b="1" dirty="0">
                <a:solidFill>
                  <a:schemeClr val="bg1"/>
                </a:solidFill>
                <a:latin typeface="Constantia" panose="02030602050306030303" pitchFamily="18" charset="0"/>
              </a:rPr>
              <a:t> </a:t>
            </a:r>
            <a:r>
              <a:rPr lang="fr-FR" sz="3600" dirty="0">
                <a:solidFill>
                  <a:schemeClr val="bg1"/>
                </a:solidFill>
                <a:latin typeface="Constantia" panose="02030602050306030303" pitchFamily="18" charset="0"/>
              </a:rPr>
              <a:t>Ils ne se substituent pas à la veste.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1363325" y="6032500"/>
            <a:ext cx="609600" cy="6096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4111820-9FD7-4B39-8DAF-BB5115B585F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078" y="1433688"/>
            <a:ext cx="2111472" cy="4806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839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1241">
        <p:fade/>
      </p:transition>
    </mc:Choice>
    <mc:Fallback xmlns="">
      <p:transition spd="med" advTm="1124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7" descr="C:\Users\viesco1\Desktop\pull V noir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69876" y="1700808"/>
            <a:ext cx="3456384" cy="3888432"/>
          </a:xfrm>
          <a:prstGeom prst="rect">
            <a:avLst/>
          </a:prstGeom>
          <a:noFill/>
        </p:spPr>
      </p:pic>
      <p:sp>
        <p:nvSpPr>
          <p:cNvPr id="13" name="Titre 12"/>
          <p:cNvSpPr>
            <a:spLocks noGrp="1"/>
          </p:cNvSpPr>
          <p:nvPr>
            <p:ph type="title"/>
          </p:nvPr>
        </p:nvSpPr>
        <p:spPr>
          <a:xfrm>
            <a:off x="1485900" y="404664"/>
            <a:ext cx="10369151" cy="619472"/>
          </a:xfrm>
        </p:spPr>
        <p:txBody>
          <a:bodyPr>
            <a:normAutofit/>
          </a:bodyPr>
          <a:lstStyle/>
          <a:p>
            <a:pPr algn="ctr"/>
            <a:r>
              <a:rPr lang="fr-FR" b="1" u="sng" dirty="0">
                <a:solidFill>
                  <a:srgbClr val="00B0F0"/>
                </a:solidFill>
                <a:latin typeface="Constantia" pitchFamily="18" charset="0"/>
              </a:rPr>
              <a:t>Pull</a:t>
            </a:r>
            <a:r>
              <a:rPr lang="fr-FR" b="1" dirty="0">
                <a:solidFill>
                  <a:srgbClr val="00B0F0"/>
                </a:solidFill>
                <a:latin typeface="Constantia" pitchFamily="18" charset="0"/>
              </a:rPr>
              <a:t> :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4070749" y="1976923"/>
            <a:ext cx="517618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chemeClr val="bg1"/>
                </a:solidFill>
                <a:latin typeface="Constantia" panose="02030602050306030303" pitchFamily="18" charset="0"/>
              </a:rPr>
              <a:t>Le pull ne dispense pas de la veste de costume</a:t>
            </a:r>
          </a:p>
          <a:p>
            <a:pPr algn="ctr"/>
            <a:r>
              <a:rPr lang="fr-FR" sz="2800" dirty="0">
                <a:solidFill>
                  <a:schemeClr val="bg1"/>
                </a:solidFill>
                <a:latin typeface="Constantia" panose="02030602050306030303" pitchFamily="18" charset="0"/>
              </a:rPr>
              <a:t> (il se porte en dessous). </a:t>
            </a:r>
          </a:p>
          <a:p>
            <a:pPr algn="ctr"/>
            <a:r>
              <a:rPr lang="fr-FR" sz="2800" dirty="0">
                <a:solidFill>
                  <a:schemeClr val="bg1"/>
                </a:solidFill>
                <a:latin typeface="Constantia" panose="02030602050306030303" pitchFamily="18" charset="0"/>
              </a:rPr>
              <a:t>Les pulls fins noirs, gris ou bleu marine col en V ou pulls du lycée sont exclusivement </a:t>
            </a:r>
            <a:r>
              <a:rPr lang="fr-FR" sz="2800" u="sng" dirty="0">
                <a:solidFill>
                  <a:schemeClr val="bg1"/>
                </a:solidFill>
                <a:latin typeface="Constantia" panose="02030602050306030303" pitchFamily="18" charset="0"/>
              </a:rPr>
              <a:t>admis en hiver</a:t>
            </a:r>
            <a:r>
              <a:rPr lang="fr-FR" sz="2800" dirty="0">
                <a:solidFill>
                  <a:schemeClr val="bg1"/>
                </a:solidFill>
                <a:latin typeface="Constantia" panose="02030602050306030303" pitchFamily="18" charset="0"/>
              </a:rPr>
              <a:t>.</a:t>
            </a:r>
          </a:p>
          <a:p>
            <a:pPr algn="ctr"/>
            <a:endParaRPr lang="fr-FR" sz="2800" b="1" dirty="0">
              <a:latin typeface="Constantia" panose="02030602050306030303" pitchFamily="18" charset="0"/>
            </a:endParaRPr>
          </a:p>
          <a:p>
            <a:pPr algn="ctr"/>
            <a:r>
              <a:rPr lang="fr-FR" sz="2800" b="1" dirty="0">
                <a:solidFill>
                  <a:srgbClr val="C00000"/>
                </a:solidFill>
                <a:latin typeface="Constantia" panose="02030602050306030303" pitchFamily="18" charset="0"/>
              </a:rPr>
              <a:t>Pas de pull en grosses mailles</a:t>
            </a:r>
          </a:p>
          <a:p>
            <a:pPr algn="ctr"/>
            <a:r>
              <a:rPr lang="fr-FR" sz="2800" b="1" dirty="0">
                <a:solidFill>
                  <a:srgbClr val="C00000"/>
                </a:solidFill>
                <a:latin typeface="Constantia" panose="02030602050306030303" pitchFamily="18" charset="0"/>
              </a:rPr>
              <a:t>Pas de sweat ou veste avec ou sans capuche.</a:t>
            </a:r>
          </a:p>
        </p:txBody>
      </p:sp>
      <p:pic>
        <p:nvPicPr>
          <p:cNvPr id="13316" name="Picture 4" descr="http://www.fashion-demarque.com/ori-pull-capuche-homme-gris-chine-cane-2393_7297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07" r="15442" b="20100"/>
          <a:stretch/>
        </p:blipFill>
        <p:spPr bwMode="auto">
          <a:xfrm>
            <a:off x="9262764" y="1427796"/>
            <a:ext cx="2731911" cy="5068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2953" y="2756316"/>
            <a:ext cx="2411532" cy="2411532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11363325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584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755">
        <p:fade/>
      </p:transition>
    </mc:Choice>
    <mc:Fallback xmlns="">
      <p:transition spd="med" advTm="1075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/>
          <p:cNvSpPr>
            <a:spLocks noGrp="1"/>
          </p:cNvSpPr>
          <p:nvPr>
            <p:ph type="title"/>
          </p:nvPr>
        </p:nvSpPr>
        <p:spPr>
          <a:xfrm>
            <a:off x="1485900" y="404664"/>
            <a:ext cx="10369151" cy="619472"/>
          </a:xfrm>
        </p:spPr>
        <p:txBody>
          <a:bodyPr>
            <a:normAutofit/>
          </a:bodyPr>
          <a:lstStyle/>
          <a:p>
            <a:pPr algn="ctr"/>
            <a:r>
              <a:rPr lang="fr-FR" b="1" u="sng" dirty="0">
                <a:solidFill>
                  <a:srgbClr val="00B0F0"/>
                </a:solidFill>
                <a:latin typeface="Constantia" pitchFamily="18" charset="0"/>
              </a:rPr>
              <a:t>Chaussures</a:t>
            </a:r>
            <a:r>
              <a:rPr lang="fr-FR" b="1" dirty="0">
                <a:solidFill>
                  <a:srgbClr val="00B0F0"/>
                </a:solidFill>
                <a:latin typeface="Constantia" pitchFamily="18" charset="0"/>
              </a:rPr>
              <a:t> :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5086300" y="1562812"/>
            <a:ext cx="6912767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latin typeface="Constantia" panose="02030602050306030303" pitchFamily="18" charset="0"/>
              </a:rPr>
              <a:t> </a:t>
            </a:r>
            <a:r>
              <a:rPr lang="fr-FR" sz="4000" dirty="0">
                <a:solidFill>
                  <a:schemeClr val="bg1"/>
                </a:solidFill>
                <a:latin typeface="Constantia" panose="02030602050306030303" pitchFamily="18" charset="0"/>
              </a:rPr>
              <a:t>Les chaussures de ville de style Derbies noires plates avec ou sans lacet.</a:t>
            </a:r>
          </a:p>
          <a:p>
            <a:pPr algn="ctr"/>
            <a:endParaRPr lang="fr-FR" sz="4000" b="1" dirty="0">
              <a:latin typeface="Constantia" panose="02030602050306030303" pitchFamily="18" charset="0"/>
            </a:endParaRPr>
          </a:p>
          <a:p>
            <a:pPr algn="ctr"/>
            <a:r>
              <a:rPr lang="fr-FR" sz="4000" b="1" dirty="0">
                <a:solidFill>
                  <a:srgbClr val="FF0000"/>
                </a:solidFill>
                <a:latin typeface="Constantia" panose="02030602050306030303" pitchFamily="18" charset="0"/>
              </a:rPr>
              <a:t>Les chaussures style "</a:t>
            </a:r>
            <a:r>
              <a:rPr lang="fr-FR" sz="4000" b="1" dirty="0" err="1">
                <a:solidFill>
                  <a:srgbClr val="FF0000"/>
                </a:solidFill>
                <a:latin typeface="Constantia" panose="02030602050306030303" pitchFamily="18" charset="0"/>
              </a:rPr>
              <a:t>street</a:t>
            </a:r>
            <a:r>
              <a:rPr lang="fr-FR" sz="4000" b="1" dirty="0">
                <a:solidFill>
                  <a:srgbClr val="FF0000"/>
                </a:solidFill>
                <a:latin typeface="Constantia" panose="02030602050306030303" pitchFamily="18" charset="0"/>
              </a:rPr>
              <a:t> wear" sont interdites ainsi que les chaussures de sport ou chaussures en daim.</a:t>
            </a:r>
          </a:p>
        </p:txBody>
      </p:sp>
      <p:pic>
        <p:nvPicPr>
          <p:cNvPr id="14338" name="Picture 2" descr="http://urbansapes.fr/media/catalog/product/cache/1/image/9df78eab33525d08d6e5fb8d27136e95/B/W/BW0110-4-chaussures-de-costume-fines-noires-en-cuir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86" b="10705"/>
          <a:stretch/>
        </p:blipFill>
        <p:spPr bwMode="auto">
          <a:xfrm>
            <a:off x="1917948" y="1220642"/>
            <a:ext cx="2808312" cy="1212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http://www.123center.fr/1926-large/chaussures-tennis-homme-en-toile-gun-skechers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99" b="19002"/>
          <a:stretch/>
        </p:blipFill>
        <p:spPr bwMode="auto">
          <a:xfrm>
            <a:off x="1485900" y="4783887"/>
            <a:ext cx="3096344" cy="1910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914" y="5118009"/>
            <a:ext cx="1154469" cy="1154469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11363325" y="6032500"/>
            <a:ext cx="609600" cy="609600"/>
          </a:xfrm>
          <a:prstGeom prst="rect">
            <a:avLst/>
          </a:prstGeom>
        </p:spPr>
      </p:pic>
      <p:sp>
        <p:nvSpPr>
          <p:cNvPr id="10" name="Flèche droite rayée 9"/>
          <p:cNvSpPr/>
          <p:nvPr/>
        </p:nvSpPr>
        <p:spPr>
          <a:xfrm>
            <a:off x="5158308" y="2060848"/>
            <a:ext cx="432048" cy="216024"/>
          </a:xfrm>
          <a:prstGeom prst="striped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AB9DC14-A2F6-450D-9FF3-F567214A558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220" y="2515523"/>
            <a:ext cx="1656184" cy="2185961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331" y="2942662"/>
            <a:ext cx="1154469" cy="1154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544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1366">
        <p:fade/>
      </p:transition>
    </mc:Choice>
    <mc:Fallback xmlns="">
      <p:transition spd="med" advTm="1136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/>
          <p:cNvSpPr>
            <a:spLocks noGrp="1"/>
          </p:cNvSpPr>
          <p:nvPr>
            <p:ph type="title"/>
          </p:nvPr>
        </p:nvSpPr>
        <p:spPr>
          <a:xfrm>
            <a:off x="1485900" y="404664"/>
            <a:ext cx="10369151" cy="619472"/>
          </a:xfrm>
        </p:spPr>
        <p:txBody>
          <a:bodyPr>
            <a:normAutofit/>
          </a:bodyPr>
          <a:lstStyle/>
          <a:p>
            <a:pPr algn="ctr"/>
            <a:r>
              <a:rPr lang="fr-FR" b="1" u="sng" dirty="0">
                <a:solidFill>
                  <a:srgbClr val="00B0F0"/>
                </a:solidFill>
                <a:latin typeface="Constantia" pitchFamily="18" charset="0"/>
              </a:rPr>
              <a:t>Cheveux garçons</a:t>
            </a:r>
            <a:r>
              <a:rPr lang="fr-FR" b="1" dirty="0">
                <a:solidFill>
                  <a:srgbClr val="00B0F0"/>
                </a:solidFill>
                <a:latin typeface="Constantia" pitchFamily="18" charset="0"/>
              </a:rPr>
              <a:t> :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1413892" y="1628800"/>
            <a:ext cx="1058517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latin typeface="Constantia" panose="02030602050306030303" pitchFamily="18" charset="0"/>
              </a:rPr>
              <a:t>- </a:t>
            </a:r>
            <a:r>
              <a:rPr lang="fr-FR" sz="4000" dirty="0">
                <a:solidFill>
                  <a:schemeClr val="bg1"/>
                </a:solidFill>
                <a:latin typeface="Constantia" panose="02030602050306030303" pitchFamily="18" charset="0"/>
              </a:rPr>
              <a:t>Les cheveux doivent être courts, propres et coiffés (courts ou longs attachés, visage dégagé.)</a:t>
            </a:r>
          </a:p>
          <a:p>
            <a:endParaRPr lang="fr-FR" sz="4000" dirty="0"/>
          </a:p>
          <a:p>
            <a:pPr algn="ctr"/>
            <a:r>
              <a:rPr lang="fr-FR" sz="4000" dirty="0"/>
              <a:t> </a:t>
            </a:r>
            <a:endParaRPr lang="fr-FR" sz="4000" b="1" dirty="0">
              <a:latin typeface="Constantia" panose="02030602050306030303" pitchFamily="18" charset="0"/>
            </a:endParaRPr>
          </a:p>
          <a:p>
            <a:pPr algn="ctr"/>
            <a:r>
              <a:rPr lang="fr-FR" sz="4000" b="1" dirty="0">
                <a:solidFill>
                  <a:srgbClr val="FF0000"/>
                </a:solidFill>
                <a:latin typeface="Constantia" panose="02030602050306030303" pitchFamily="18" charset="0"/>
              </a:rPr>
              <a:t>- </a:t>
            </a:r>
            <a:r>
              <a:rPr lang="fr-FR" sz="4000" b="1" dirty="0">
                <a:solidFill>
                  <a:srgbClr val="C00000"/>
                </a:solidFill>
                <a:latin typeface="Constantia" panose="02030602050306030303" pitchFamily="18" charset="0"/>
              </a:rPr>
              <a:t>Les décolorations sont  interdites.</a:t>
            </a:r>
          </a:p>
          <a:p>
            <a:pPr algn="ctr"/>
            <a:r>
              <a:rPr lang="fr-FR" sz="4000" dirty="0">
                <a:solidFill>
                  <a:schemeClr val="bg1"/>
                </a:solidFill>
                <a:latin typeface="Constantia" panose="02030602050306030303" pitchFamily="18" charset="0"/>
              </a:rPr>
              <a:t>Cheveux de couleur naturelle.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1363325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569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803">
        <p:fade/>
      </p:transition>
    </mc:Choice>
    <mc:Fallback xmlns="">
      <p:transition spd="med" advTm="1080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u="sng" dirty="0">
                <a:solidFill>
                  <a:srgbClr val="00B0F0"/>
                </a:solidFill>
                <a:latin typeface="Constantia" pitchFamily="18" charset="0"/>
              </a:rPr>
              <a:t>Barbe</a:t>
            </a:r>
            <a:r>
              <a:rPr lang="fr-FR" b="1" dirty="0">
                <a:solidFill>
                  <a:srgbClr val="00B0F0"/>
                </a:solidFill>
                <a:latin typeface="Constantia" pitchFamily="18" charset="0"/>
              </a:rPr>
              <a:t> :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69876" y="2132856"/>
            <a:ext cx="10729192" cy="4536504"/>
          </a:xfrm>
        </p:spPr>
        <p:txBody>
          <a:bodyPr>
            <a:normAutofit/>
          </a:bodyPr>
          <a:lstStyle/>
          <a:p>
            <a:pPr algn="ctr"/>
            <a:r>
              <a:rPr lang="fr-FR" sz="3600" dirty="0">
                <a:solidFill>
                  <a:schemeClr val="bg1"/>
                </a:solidFill>
                <a:latin typeface="Constantia" panose="02030602050306030303" pitchFamily="18" charset="0"/>
              </a:rPr>
              <a:t>Barbe rasée de près chaque jour : </a:t>
            </a:r>
          </a:p>
          <a:p>
            <a:pPr marL="0" indent="0" algn="ctr">
              <a:buNone/>
            </a:pPr>
            <a:r>
              <a:rPr lang="fr-FR" sz="3600" dirty="0">
                <a:solidFill>
                  <a:schemeClr val="bg1"/>
                </a:solidFill>
                <a:latin typeface="Constantia" panose="02030602050306030303" pitchFamily="18" charset="0"/>
              </a:rPr>
              <a:t>rasage à blanc </a:t>
            </a:r>
          </a:p>
          <a:p>
            <a:pPr marL="0" indent="0" algn="ctr">
              <a:buNone/>
            </a:pPr>
            <a:r>
              <a:rPr lang="fr-FR" sz="3600" b="1" dirty="0">
                <a:solidFill>
                  <a:srgbClr val="C00000"/>
                </a:solidFill>
                <a:latin typeface="Constantia" panose="02030602050306030303" pitchFamily="18" charset="0"/>
              </a:rPr>
              <a:t>OU</a:t>
            </a:r>
          </a:p>
          <a:p>
            <a:pPr algn="ctr"/>
            <a:r>
              <a:rPr lang="fr-FR" sz="3600" dirty="0">
                <a:solidFill>
                  <a:schemeClr val="bg1"/>
                </a:solidFill>
                <a:latin typeface="Constantia" panose="02030602050306030303" pitchFamily="18" charset="0"/>
              </a:rPr>
              <a:t>Barbe soignée, courte et entretenue.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5196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6179" y="2564904"/>
            <a:ext cx="5553799" cy="2448272"/>
          </a:xfrm>
        </p:spPr>
      </p:pic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2031471" y="720372"/>
          <a:ext cx="8125883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58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NŒUD</a:t>
                      </a:r>
                      <a:r>
                        <a:rPr lang="fr-FR" baseline="0" dirty="0"/>
                        <a:t> DE CRAVATE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1489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Vie scolaire">
  <a:themeElements>
    <a:clrScheme name="Ocean Waves">
      <a:dk1>
        <a:sysClr val="windowText" lastClr="000000"/>
      </a:dk1>
      <a:lt1>
        <a:sysClr val="window" lastClr="FFFFFF"/>
      </a:lt1>
      <a:dk2>
        <a:srgbClr val="134251"/>
      </a:dk2>
      <a:lt2>
        <a:srgbClr val="83BEC0"/>
      </a:lt2>
      <a:accent1>
        <a:srgbClr val="339C9F"/>
      </a:accent1>
      <a:accent2>
        <a:srgbClr val="E68010"/>
      </a:accent2>
      <a:accent3>
        <a:srgbClr val="8EB414"/>
      </a:accent3>
      <a:accent4>
        <a:srgbClr val="0CB89B"/>
      </a:accent4>
      <a:accent5>
        <a:srgbClr val="ECB720"/>
      </a:accent5>
      <a:accent6>
        <a:srgbClr val="319762"/>
      </a:accent6>
      <a:hlink>
        <a:srgbClr val="E68010"/>
      </a:hlink>
      <a:folHlink>
        <a:srgbClr val="339C9F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cean Waves">
      <a:dk1>
        <a:sysClr val="windowText" lastClr="000000"/>
      </a:dk1>
      <a:lt1>
        <a:sysClr val="window" lastClr="FFFFFF"/>
      </a:lt1>
      <a:dk2>
        <a:srgbClr val="134251"/>
      </a:dk2>
      <a:lt2>
        <a:srgbClr val="83BEC0"/>
      </a:lt2>
      <a:accent1>
        <a:srgbClr val="339C9F"/>
      </a:accent1>
      <a:accent2>
        <a:srgbClr val="E68010"/>
      </a:accent2>
      <a:accent3>
        <a:srgbClr val="8EB414"/>
      </a:accent3>
      <a:accent4>
        <a:srgbClr val="0CB89B"/>
      </a:accent4>
      <a:accent5>
        <a:srgbClr val="ECB720"/>
      </a:accent5>
      <a:accent6>
        <a:srgbClr val="319762"/>
      </a:accent6>
      <a:hlink>
        <a:srgbClr val="E68010"/>
      </a:hlink>
      <a:folHlink>
        <a:srgbClr val="339C9F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cean Waves">
      <a:dk1>
        <a:sysClr val="windowText" lastClr="000000"/>
      </a:dk1>
      <a:lt1>
        <a:sysClr val="window" lastClr="FFFFFF"/>
      </a:lt1>
      <a:dk2>
        <a:srgbClr val="134251"/>
      </a:dk2>
      <a:lt2>
        <a:srgbClr val="83BEC0"/>
      </a:lt2>
      <a:accent1>
        <a:srgbClr val="339C9F"/>
      </a:accent1>
      <a:accent2>
        <a:srgbClr val="E68010"/>
      </a:accent2>
      <a:accent3>
        <a:srgbClr val="8EB414"/>
      </a:accent3>
      <a:accent4>
        <a:srgbClr val="0CB89B"/>
      </a:accent4>
      <a:accent5>
        <a:srgbClr val="ECB720"/>
      </a:accent5>
      <a:accent6>
        <a:srgbClr val="319762"/>
      </a:accent6>
      <a:hlink>
        <a:srgbClr val="E68010"/>
      </a:hlink>
      <a:folHlink>
        <a:srgbClr val="339C9F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6E5D940B-4F8D-4CC4-9A97-C00F7BCD09F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Vie scolaire</Template>
  <TotalTime>0</TotalTime>
  <Words>548</Words>
  <Application>Microsoft Office PowerPoint</Application>
  <PresentationFormat>Personnalisé</PresentationFormat>
  <Paragraphs>115</Paragraphs>
  <Slides>19</Slides>
  <Notes>17</Notes>
  <HiddenSlides>0</HiddenSlides>
  <MMClips>16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3" baseType="lpstr">
      <vt:lpstr>Arial</vt:lpstr>
      <vt:lpstr>Century Gothic</vt:lpstr>
      <vt:lpstr>Constantia</vt:lpstr>
      <vt:lpstr>Vie scolaire</vt:lpstr>
      <vt:lpstr>Présentation PowerPoint</vt:lpstr>
      <vt:lpstr>Règlement pour la Tenue École</vt:lpstr>
      <vt:lpstr>Règlement pour la Tenue École</vt:lpstr>
      <vt:lpstr>LES FILLES</vt:lpstr>
      <vt:lpstr>CHEMISIER</vt:lpstr>
      <vt:lpstr>Pull :</vt:lpstr>
      <vt:lpstr>Manteaux filles:</vt:lpstr>
      <vt:lpstr>Chaussures filles:</vt:lpstr>
      <vt:lpstr>Maquillage :</vt:lpstr>
      <vt:lpstr>Cheveux filles:</vt:lpstr>
      <vt:lpstr>Les garçons</vt:lpstr>
      <vt:lpstr>Chemise:</vt:lpstr>
      <vt:lpstr>Veste :</vt:lpstr>
      <vt:lpstr>Manteaux garçon:</vt:lpstr>
      <vt:lpstr>Pull :</vt:lpstr>
      <vt:lpstr>Chaussures :</vt:lpstr>
      <vt:lpstr>Cheveux garçons :</vt:lpstr>
      <vt:lpstr>Barbe :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2014-06-12T07:02:45Z</dcterms:created>
  <dcterms:modified xsi:type="dcterms:W3CDTF">2025-02-12T09:26:28Z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TC029010259991</vt:lpwstr>
  </property>
</Properties>
</file>